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330" r:id="rId2"/>
    <p:sldId id="374" r:id="rId3"/>
    <p:sldId id="397" r:id="rId4"/>
    <p:sldId id="414" r:id="rId5"/>
    <p:sldId id="415" r:id="rId6"/>
    <p:sldId id="416" r:id="rId7"/>
    <p:sldId id="417" r:id="rId8"/>
    <p:sldId id="418" r:id="rId9"/>
    <p:sldId id="424" r:id="rId10"/>
    <p:sldId id="419" r:id="rId11"/>
    <p:sldId id="420" r:id="rId12"/>
    <p:sldId id="423" r:id="rId13"/>
    <p:sldId id="410" r:id="rId14"/>
    <p:sldId id="409" r:id="rId15"/>
    <p:sldId id="412" r:id="rId16"/>
    <p:sldId id="372" r:id="rId17"/>
  </p:sldIdLst>
  <p:sldSz cx="9144000" cy="6858000" type="screen4x3"/>
  <p:notesSz cx="9945688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0000"/>
    <a:srgbClr val="920000"/>
    <a:srgbClr val="CC6600"/>
    <a:srgbClr val="663300"/>
    <a:srgbClr val="580000"/>
    <a:srgbClr val="993300"/>
    <a:srgbClr val="CDBE65"/>
    <a:srgbClr val="66CCFF"/>
    <a:srgbClr val="CCBD60"/>
    <a:srgbClr val="C5B44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72" autoAdjust="0"/>
    <p:restoredTop sz="94803" autoAdjust="0"/>
  </p:normalViewPr>
  <p:slideViewPr>
    <p:cSldViewPr>
      <p:cViewPr varScale="1">
        <p:scale>
          <a:sx n="66" d="100"/>
          <a:sy n="66" d="100"/>
        </p:scale>
        <p:origin x="-16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1116"/>
    </p:cViewPr>
  </p:sorterViewPr>
  <p:notesViewPr>
    <p:cSldViewPr>
      <p:cViewPr varScale="1">
        <p:scale>
          <a:sx n="119" d="100"/>
          <a:sy n="119" d="100"/>
        </p:scale>
        <p:origin x="-1992" y="-96"/>
      </p:cViewPr>
      <p:guideLst>
        <p:guide orient="horz" pos="2160"/>
        <p:guide pos="31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plotArea>
      <c:layout>
        <c:manualLayout>
          <c:layoutTarget val="inner"/>
          <c:xMode val="edge"/>
          <c:yMode val="edge"/>
          <c:x val="6.4053538446583069E-2"/>
          <c:y val="4.3072601344730392E-2"/>
          <c:w val="0.74437238747934287"/>
          <c:h val="0.8245199971807104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Вол.обл.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8564814814814814E-2"/>
                  <c:y val="-6.5941767531020505E-3"/>
                </c:manualLayout>
              </c:layout>
              <c:dLblPos val="r"/>
              <c:showVal val="1"/>
            </c:dLbl>
            <c:spPr>
              <a:solidFill>
                <a:schemeClr val="bg1">
                  <a:lumMod val="40000"/>
                  <a:lumOff val="60000"/>
                </a:schemeClr>
              </a:solidFill>
            </c:spPr>
            <c:dLblPos val="t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40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ЗВО</c:v>
                </c:pt>
              </c:strCache>
            </c:strRef>
          </c:tx>
          <c:marker>
            <c:symbol val="none"/>
          </c:marker>
          <c:dLbls>
            <c:spPr>
              <a:solidFill>
                <a:schemeClr val="bg1">
                  <a:lumMod val="40000"/>
                  <a:lumOff val="60000"/>
                </a:schemeClr>
              </a:solidFill>
            </c:spPr>
            <c:dLblPos val="t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</c:v>
                </c:pt>
                <c:pt idx="1">
                  <c:v>18</c:v>
                </c:pt>
                <c:pt idx="2">
                  <c:v>29</c:v>
                </c:pt>
              </c:numCache>
            </c:numRef>
          </c:val>
        </c:ser>
        <c:dLbls>
          <c:showVal val="1"/>
        </c:dLbls>
        <c:marker val="1"/>
        <c:axId val="59891712"/>
        <c:axId val="59893248"/>
      </c:lineChart>
      <c:catAx>
        <c:axId val="59891712"/>
        <c:scaling>
          <c:orientation val="minMax"/>
        </c:scaling>
        <c:axPos val="b"/>
        <c:numFmt formatCode="General" sourceLinked="1"/>
        <c:tickLblPos val="nextTo"/>
        <c:spPr>
          <a:solidFill>
            <a:schemeClr val="bg1">
              <a:lumMod val="40000"/>
              <a:lumOff val="60000"/>
            </a:schemeClr>
          </a:solidFill>
        </c:spPr>
        <c:crossAx val="59893248"/>
        <c:crosses val="autoZero"/>
        <c:auto val="1"/>
        <c:lblAlgn val="ctr"/>
        <c:lblOffset val="100"/>
      </c:catAx>
      <c:valAx>
        <c:axId val="59893248"/>
        <c:scaling>
          <c:orientation val="minMax"/>
        </c:scaling>
        <c:axPos val="l"/>
        <c:majorGridlines/>
        <c:numFmt formatCode="General" sourceLinked="1"/>
        <c:tickLblPos val="nextTo"/>
        <c:crossAx val="59891712"/>
        <c:crosses val="autoZero"/>
        <c:crossBetween val="between"/>
      </c:valAx>
      <c:spPr>
        <a:ln>
          <a:solidFill>
            <a:schemeClr val="accent1">
              <a:lumMod val="75000"/>
            </a:schemeClr>
          </a:solidFill>
        </a:ln>
      </c:spPr>
    </c:plotArea>
    <c:legend>
      <c:legendPos val="r"/>
      <c:layout/>
      <c:spPr>
        <a:solidFill>
          <a:schemeClr val="bg1">
            <a:lumMod val="40000"/>
            <a:lumOff val="60000"/>
          </a:scheme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EB941-A70D-4BCF-B370-6D884968EDF2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2F7D-3009-4137-8787-CF0F956E1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0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3" tIns="48002" rIns="96003" bIns="48002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0"/>
            <a:ext cx="43100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3" tIns="48002" rIns="96003" bIns="4800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4350"/>
            <a:ext cx="3430588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363" y="3257550"/>
            <a:ext cx="79565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3" tIns="48002" rIns="96003" bIns="480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3100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3" tIns="48002" rIns="96003" bIns="48002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513513"/>
            <a:ext cx="43100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3" tIns="48002" rIns="96003" bIns="4800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36728ACC-A61D-434D-8410-D80F8986F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5634038" y="6513513"/>
            <a:ext cx="4310062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003" tIns="48002" rIns="96003" bIns="48002" anchor="b"/>
          <a:lstStyle/>
          <a:p>
            <a:pPr algn="r">
              <a:defRPr/>
            </a:pPr>
            <a:fld id="{140D5342-CEA5-475F-A51C-0C39FAE0DCFF}" type="slidenum">
              <a:rPr lang="ru-RU" sz="1300">
                <a:cs typeface="+mn-cs"/>
              </a:rPr>
              <a:pPr algn="r">
                <a:defRPr/>
              </a:pPr>
              <a:t>1</a:t>
            </a:fld>
            <a:endParaRPr lang="ru-RU" sz="1300" dirty="0">
              <a:cs typeface="+mn-cs"/>
            </a:endParaRPr>
          </a:p>
        </p:txBody>
      </p:sp>
      <p:sp>
        <p:nvSpPr>
          <p:cNvPr id="7577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8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5781" name="Номер слайда 3"/>
          <p:cNvSpPr txBox="1">
            <a:spLocks noGrp="1"/>
          </p:cNvSpPr>
          <p:nvPr/>
        </p:nvSpPr>
        <p:spPr bwMode="auto">
          <a:xfrm>
            <a:off x="5634038" y="6513513"/>
            <a:ext cx="43100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03" tIns="48002" rIns="96003" bIns="48002" anchor="b"/>
          <a:lstStyle/>
          <a:p>
            <a:pPr algn="r"/>
            <a:fld id="{B4899195-F904-4EFB-A9BB-4B0BCDE70681}" type="slidenum">
              <a:rPr lang="ru-RU" sz="1300">
                <a:latin typeface="Tahoma" pitchFamily="34" charset="0"/>
              </a:rPr>
              <a:pPr algn="r"/>
              <a:t>1</a:t>
            </a:fld>
            <a:endParaRPr lang="ru-RU" sz="1300" dirty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41338"/>
            <a:ext cx="3392488" cy="2543175"/>
          </a:xfrm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728ACC-A61D-434D-8410-D80F8986FCA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262A7-8681-42E5-B97A-C4AF124E070F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9440C-2E8E-4B59-BB85-C020CA0B1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A0B-3C32-46B8-9B88-9FE793FFED7E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4A94D-E5E4-46CB-833D-433962ED6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7E7A6-F7B6-4540-A923-41AE9378B024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A5988-B28C-4952-BEE4-5BB66C8EE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70014-9D7B-4563-BF27-4EAB2D415B2A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7CAA4-ABDE-4B31-AC1D-976856EE4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35D84-C833-467F-B3D4-99E7398630C9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0F41D-3F76-4CE6-8DD6-370DAE23A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4A69D-5BDD-479D-B1EA-0C9AC67B1DDC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DB3AC-7658-48BD-A404-8EB37535C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11E3-7DC7-4840-ABFC-EF70B38628B3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A9F3E-552E-4212-A093-EF36B5637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C9B51-AD7E-49D8-A362-CE39DF425B1E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8575F-91A6-4418-A162-FC08E1F5E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2EEAE-B6F6-49DF-940E-ADAFA111359D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9E433-1C79-4212-8FC2-0AE7FE3B1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85A8D-E8E1-4C75-8E3E-872E8DFAC8D6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D204E-8A48-43EF-81E9-0ED7A7F36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FE4BF-2729-4E91-B389-C8F5652938CF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B6A0B-AF78-40FD-AD8E-D140861AC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29E8D-F561-49A2-9CC3-F3C38BF9DB7D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06897-877E-4101-BB66-759A9B0AF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71B7A-E7A6-46F7-A0A8-FAF50C2534DB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CCA06-1EE2-4114-927E-C1A3A51DA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9EA8D-0535-475C-9858-66E73CFAD612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2CE5-3705-4887-B231-9B3B5B194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99"/>
            </a:gs>
            <a:gs pos="50000">
              <a:srgbClr val="FFFFFF"/>
            </a:gs>
            <a:gs pos="100000">
              <a:srgbClr val="FFCC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4AE6C3C9-9965-4F1E-97E3-43B7AFE1EB21}" type="datetime1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943E657-042D-4501-9B44-8AAA404EA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>
    <p:wipe dir="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65D0A-DB51-4CBC-8895-9092A42DC97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71550" y="4365625"/>
            <a:ext cx="8172450" cy="2116138"/>
          </a:xfrm>
        </p:spPr>
        <p:txBody>
          <a:bodyPr anchor="ctr"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ru-RU" sz="2000" b="1" dirty="0">
              <a:solidFill>
                <a:srgbClr val="080808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sz="2500" b="1" dirty="0" smtClean="0">
                <a:solidFill>
                  <a:srgbClr val="080808"/>
                </a:solidFill>
                <a:latin typeface="Times New Roman" pitchFamily="18" charset="0"/>
              </a:rPr>
              <a:t>Врач-психиатр военно-врачебной комиссии военного комиссариата Вологодской области МО РФ</a:t>
            </a:r>
            <a:r>
              <a:rPr lang="ru-RU" sz="2500" b="1" dirty="0">
                <a:solidFill>
                  <a:srgbClr val="080808"/>
                </a:solidFill>
                <a:latin typeface="Times New Roman" pitchFamily="18" charset="0"/>
              </a:rPr>
              <a:t/>
            </a:r>
            <a:br>
              <a:rPr lang="ru-RU" sz="2500" b="1" dirty="0">
                <a:solidFill>
                  <a:srgbClr val="080808"/>
                </a:solidFill>
                <a:latin typeface="Times New Roman" pitchFamily="18" charset="0"/>
              </a:rPr>
            </a:br>
            <a:r>
              <a:rPr lang="ru-RU" sz="2500" b="1" dirty="0" smtClean="0">
                <a:solidFill>
                  <a:srgbClr val="660033"/>
                </a:solidFill>
                <a:latin typeface="Times New Roman" pitchFamily="18" charset="0"/>
              </a:rPr>
              <a:t>П.А.Дудкина</a:t>
            </a:r>
            <a:r>
              <a:rPr lang="ru-RU" sz="2000" b="1" dirty="0">
                <a:solidFill>
                  <a:srgbClr val="660033"/>
                </a:solidFill>
                <a:latin typeface="Times New Roman" pitchFamily="18" charset="0"/>
              </a:rPr>
              <a:t/>
            </a:r>
            <a:br>
              <a:rPr lang="ru-RU" sz="2000" b="1" dirty="0">
                <a:solidFill>
                  <a:srgbClr val="660033"/>
                </a:solidFill>
                <a:latin typeface="Times New Roman" pitchFamily="18" charset="0"/>
              </a:rPr>
            </a:br>
            <a:endParaRPr lang="ru-RU" sz="2000" b="1" dirty="0">
              <a:solidFill>
                <a:srgbClr val="660033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ru-RU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1403648" y="1267599"/>
            <a:ext cx="74168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Вопросы </a:t>
            </a:r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медицинского освидетельствования граждан при первоначальной постановке на воинский учет и призыве на военную службу.</a:t>
            </a:r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Итоги за 2017год.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755576" y="4005064"/>
            <a:ext cx="649287" cy="474663"/>
          </a:xfrm>
          <a:prstGeom prst="rect">
            <a:avLst/>
          </a:prstGeom>
          <a:gradFill rotWithShape="0">
            <a:gsLst>
              <a:gs pos="0">
                <a:schemeClr val="bg2">
                  <a:lumMod val="75000"/>
                </a:schemeClr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kumimoji="1" lang="ru-RU" sz="2400" dirty="0">
              <a:latin typeface="Tahoma" pitchFamily="34" charset="0"/>
              <a:cs typeface="+mn-cs"/>
            </a:endParaRP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ltGray">
          <a:xfrm>
            <a:off x="971600" y="3717032"/>
            <a:ext cx="593725" cy="474663"/>
          </a:xfrm>
          <a:prstGeom prst="rect">
            <a:avLst/>
          </a:prstGeom>
          <a:gradFill rotWithShape="0">
            <a:gsLst>
              <a:gs pos="0">
                <a:srgbClr val="C000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kumimoji="1" lang="ru-RU" sz="2400" dirty="0">
              <a:latin typeface="Tahoma" pitchFamily="34" charset="0"/>
            </a:endParaRPr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ltGray">
          <a:xfrm>
            <a:off x="1331640" y="4077072"/>
            <a:ext cx="560387" cy="422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kumimoji="1" lang="ru-RU" sz="2400" dirty="0">
              <a:latin typeface="Tahoma" pitchFamily="34" charset="0"/>
            </a:endParaRPr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gray">
          <a:xfrm>
            <a:off x="1547664" y="3429000"/>
            <a:ext cx="31750" cy="10525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kumimoji="1" lang="ru-RU" sz="2400" dirty="0">
              <a:latin typeface="Tahoma" pitchFamily="34" charset="0"/>
            </a:endParaRPr>
          </a:p>
        </p:txBody>
      </p:sp>
      <p:sp>
        <p:nvSpPr>
          <p:cNvPr id="41993" name="Rectangle 8"/>
          <p:cNvSpPr>
            <a:spLocks noChangeArrowheads="1"/>
          </p:cNvSpPr>
          <p:nvPr/>
        </p:nvSpPr>
        <p:spPr bwMode="gray">
          <a:xfrm>
            <a:off x="1403648" y="4005064"/>
            <a:ext cx="6858000" cy="460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kumimoji="1" lang="ru-RU" sz="2400" dirty="0">
              <a:latin typeface="Tahoma" pitchFamily="34" charset="0"/>
            </a:endParaRPr>
          </a:p>
        </p:txBody>
      </p:sp>
      <p:sp>
        <p:nvSpPr>
          <p:cNvPr id="41994" name="Номер слайда 9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214289"/>
            <a:ext cx="7786742" cy="787197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</a:rPr>
              <a:t>Возвраты со сборного пункта области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 связи с психическими расстройствами.</a:t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625" y="928688"/>
          <a:ext cx="8014018" cy="5286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478"/>
                <a:gridCol w="1651635"/>
                <a:gridCol w="1651635"/>
                <a:gridCol w="1651635"/>
                <a:gridCol w="1651635"/>
              </a:tblGrid>
              <a:tr h="5692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422187"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Вологда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422187">
                <a:tc>
                  <a:txBody>
                    <a:bodyPr/>
                    <a:lstStyle/>
                    <a:p>
                      <a:r>
                        <a:rPr lang="ru-RU" dirty="0" smtClean="0"/>
                        <a:t>Череповец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422187">
                <a:tc>
                  <a:txBody>
                    <a:bodyPr/>
                    <a:lstStyle/>
                    <a:p>
                      <a:r>
                        <a:rPr lang="ru-RU" dirty="0" smtClean="0"/>
                        <a:t>В.Устюг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22187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2218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Кадуй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22187">
                <a:tc>
                  <a:txBody>
                    <a:bodyPr/>
                    <a:lstStyle/>
                    <a:p>
                      <a:r>
                        <a:rPr lang="ru-RU" dirty="0" smtClean="0"/>
                        <a:t>Чагода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22187">
                <a:tc>
                  <a:txBody>
                    <a:bodyPr/>
                    <a:lstStyle/>
                    <a:p>
                      <a:r>
                        <a:rPr lang="ru-RU" dirty="0" smtClean="0"/>
                        <a:t>Тотьма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22187">
                <a:tc>
                  <a:txBody>
                    <a:bodyPr/>
                    <a:lstStyle/>
                    <a:p>
                      <a:r>
                        <a:rPr lang="ru-RU" dirty="0" smtClean="0"/>
                        <a:t>Вытегра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22187">
                <a:tc>
                  <a:txBody>
                    <a:bodyPr/>
                    <a:lstStyle/>
                    <a:p>
                      <a:r>
                        <a:rPr lang="ru-RU" dirty="0" smtClean="0"/>
                        <a:t>Кириллов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22187">
                <a:tc>
                  <a:txBody>
                    <a:bodyPr/>
                    <a:lstStyle/>
                    <a:p>
                      <a:r>
                        <a:rPr lang="ru-RU" dirty="0" smtClean="0"/>
                        <a:t>Грязовец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95235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0F41D-3F76-4CE6-8DD6-370DAE23A2C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Структура заболеваний, послуживших причиной возвратов со сборного пункта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29165" cy="4411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071570"/>
                <a:gridCol w="1000132"/>
                <a:gridCol w="1385473"/>
              </a:tblGrid>
              <a:tr h="628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Органические психические</a:t>
                      </a:r>
                      <a:r>
                        <a:rPr lang="ru-RU" baseline="0" dirty="0" smtClean="0"/>
                        <a:t> расстройства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1</a:t>
                      </a:r>
                      <a:endParaRPr lang="ru-RU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r>
                        <a:rPr lang="ru-RU" dirty="0" smtClean="0"/>
                        <a:t>Невротические расстройства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1</a:t>
                      </a:r>
                      <a:endParaRPr lang="ru-RU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Расстройства личности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5</a:t>
                      </a:r>
                      <a:endParaRPr lang="ru-RU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r>
                        <a:rPr lang="ru-RU" dirty="0" smtClean="0"/>
                        <a:t>ПР, связанные с употреблением ПАВ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1</a:t>
                      </a:r>
                      <a:endParaRPr lang="ru-RU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r>
                        <a:rPr lang="ru-RU" dirty="0" smtClean="0"/>
                        <a:t>Умственная отсталость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-</a:t>
                      </a:r>
                      <a:endParaRPr lang="ru-RU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0F41D-3F76-4CE6-8DD6-370DAE23A2C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Возвраты из войск в связи с психическими расстройствами (общее заболевание)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2015 г.- 1 случай (Сокол), диагноз: органическое расстройство личности и поведения в связи со смешанными заболеваниями (перинатального, травматического, интоксикационного генеза), 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ВВК ПБ №1 </a:t>
            </a:r>
            <a:r>
              <a:rPr lang="ru-RU" sz="2400" dirty="0" err="1" smtClean="0">
                <a:solidFill>
                  <a:schemeClr val="bg1"/>
                </a:solidFill>
              </a:rPr>
              <a:t>им.Н.А.Алексеева</a:t>
            </a:r>
            <a:r>
              <a:rPr lang="ru-RU" sz="2400" dirty="0" smtClean="0">
                <a:solidFill>
                  <a:schemeClr val="bg1"/>
                </a:solidFill>
              </a:rPr>
              <a:t> (Москва)</a:t>
            </a:r>
          </a:p>
          <a:p>
            <a:pPr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2016 г.- 1 случай (Вожега), диагноз: эмоционально-лабильное расстройство с неустойчивой компенсацией, ВВК ВМА им.С.Кирова (С-Петербург)</a:t>
            </a:r>
          </a:p>
          <a:p>
            <a:pPr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2017 г.- возвратов не было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A9F3E-552E-4212-A093-EF36B56370D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939784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Сведения из анамнеза: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3A0000"/>
                </a:solidFill>
              </a:rPr>
              <a:t>трудности адаптации в коллективах</a:t>
            </a:r>
          </a:p>
          <a:p>
            <a:r>
              <a:rPr lang="ru-RU" sz="2400" dirty="0" smtClean="0">
                <a:solidFill>
                  <a:srgbClr val="3A0000"/>
                </a:solidFill>
              </a:rPr>
              <a:t> признаки эмоциональной неустойчивости с нанесением самоповреждений,  проявлением агрессии к окружающим</a:t>
            </a:r>
          </a:p>
          <a:p>
            <a:r>
              <a:rPr lang="ru-RU" sz="2400" dirty="0" smtClean="0">
                <a:solidFill>
                  <a:srgbClr val="3A0000"/>
                </a:solidFill>
              </a:rPr>
              <a:t> трудности в коммуникативной сфере</a:t>
            </a:r>
          </a:p>
          <a:p>
            <a:r>
              <a:rPr lang="ru-RU" sz="2400" dirty="0" smtClean="0">
                <a:solidFill>
                  <a:srgbClr val="3A0000"/>
                </a:solidFill>
              </a:rPr>
              <a:t> раннее потребление ПАВ</a:t>
            </a:r>
          </a:p>
          <a:p>
            <a:r>
              <a:rPr lang="ru-RU" sz="2400" dirty="0" smtClean="0">
                <a:solidFill>
                  <a:srgbClr val="3A0000"/>
                </a:solidFill>
              </a:rPr>
              <a:t> совершение правонарушений, нанесение татуировок</a:t>
            </a:r>
          </a:p>
          <a:p>
            <a:r>
              <a:rPr lang="ru-RU" sz="2400" dirty="0" smtClean="0">
                <a:solidFill>
                  <a:srgbClr val="3A0000"/>
                </a:solidFill>
              </a:rPr>
              <a:t> когнитивные расстройства</a:t>
            </a:r>
          </a:p>
          <a:p>
            <a:r>
              <a:rPr lang="ru-RU" sz="2400" dirty="0" smtClean="0">
                <a:solidFill>
                  <a:srgbClr val="3A0000"/>
                </a:solidFill>
              </a:rPr>
              <a:t> аффективные колебания</a:t>
            </a:r>
          </a:p>
          <a:p>
            <a:r>
              <a:rPr lang="ru-RU" sz="2400" dirty="0" smtClean="0">
                <a:solidFill>
                  <a:srgbClr val="3A0000"/>
                </a:solidFill>
              </a:rPr>
              <a:t> психосоматические заболевания.</a:t>
            </a:r>
            <a:endParaRPr lang="ru-RU" sz="2400" dirty="0">
              <a:solidFill>
                <a:srgbClr val="3A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A9F3E-552E-4212-A093-EF36B56370D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Военная служба: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смена привычного жизненного стереотипа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жесткая регламентация повседневной деятельности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изменение системы взаимоотношений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повышение психических и физических нагрузок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A9F3E-552E-4212-A093-EF36B56370D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011354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Психиатрическое медицинское освидетельствование:</a:t>
            </a:r>
            <a:endParaRPr lang="ru-RU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28868"/>
            <a:ext cx="8115328" cy="3697295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Всестороннее изучение анамнеза жизни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Индивидуальный подход в беседе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Уточнение мотивации к службе в армии</a:t>
            </a:r>
          </a:p>
          <a:p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A9F3E-552E-4212-A093-EF36B56370D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539552" y="2348880"/>
            <a:ext cx="8229600" cy="2160240"/>
          </a:xfrm>
        </p:spPr>
        <p:txBody>
          <a:bodyPr/>
          <a:lstStyle/>
          <a:p>
            <a:r>
              <a:rPr lang="ru-RU" b="1" i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b="1" i="1" dirty="0">
              <a:solidFill>
                <a:srgbClr val="92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DB3AC-7658-48BD-A404-8EB37535CF40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52950-B0B1-4FF1-98F2-C438ED23683E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5410200" y="4267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0" rIns="91422" bIns="4571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763688" y="404664"/>
            <a:ext cx="6840761" cy="4616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2" tIns="45710" rIns="91422" bIns="4571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080808"/>
                </a:solidFill>
                <a:latin typeface="Times New Roman" pitchFamily="18" charset="0"/>
              </a:rPr>
              <a:t>Нормативно-правовая база.</a:t>
            </a:r>
            <a:endParaRPr lang="ru-RU" sz="2400" b="1" dirty="0">
              <a:solidFill>
                <a:srgbClr val="080808"/>
              </a:solidFill>
              <a:latin typeface="Times New Roman" pitchFamily="18" charset="0"/>
            </a:endParaRPr>
          </a:p>
        </p:txBody>
      </p:sp>
      <p:sp>
        <p:nvSpPr>
          <p:cNvPr id="61450" name="Номер слайда 9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8F21EB8-EF76-4407-A462-91E43937BC5F}" type="slidenum">
              <a:rPr lang="ru-RU" sz="1400">
                <a:cs typeface="+mn-cs"/>
              </a:rPr>
              <a:pPr algn="r">
                <a:defRPr/>
              </a:pPr>
              <a:t>2</a:t>
            </a:fld>
            <a:endParaRPr lang="ru-RU" sz="1400"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2928934"/>
            <a:ext cx="8607389" cy="1323439"/>
          </a:xfrm>
          <a:prstGeom prst="rect">
            <a:avLst/>
          </a:prstGeom>
          <a:solidFill>
            <a:srgbClr val="9933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Совместный приказ Министра обороны РФ  № 240 и Министерства  здравоохранения РФ № 168  «Об организации медицинского обеспечения подготовки граждан РФ  к военной службе» от 23 мая 2001г.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91886" y="1756229"/>
            <a:ext cx="8572602" cy="707886"/>
          </a:xfrm>
          <a:prstGeom prst="rect">
            <a:avLst/>
          </a:prstGeom>
          <a:solidFill>
            <a:srgbClr val="9933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Федеральный закон № 53 «О воинской обязанности и военной службе» от 28 марта1998 г.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4581128"/>
            <a:ext cx="8640960" cy="1015663"/>
          </a:xfrm>
          <a:prstGeom prst="rect">
            <a:avLst/>
          </a:prstGeom>
          <a:solidFill>
            <a:srgbClr val="9933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Положение о военно-врачебной экспертизе, утвержденное  Постановлением Правительства РФ  № 565 от 04 июля 2013 г. с изменениями от 01.10.2014 г. ,19.05.2015 г., 23.04.2016 г. и 19.07.2016 г.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857356" y="2000240"/>
            <a:ext cx="5184576" cy="3754874"/>
          </a:xfrm>
          <a:prstGeom prst="rect">
            <a:avLst/>
          </a:prstGeom>
          <a:solidFill>
            <a:srgbClr val="9933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Определены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форма и Правила заполнения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карты медицинского освидетельствования гражданина, подлежащего призыву на военную службу;</a:t>
            </a:r>
          </a:p>
          <a:p>
            <a:pPr algn="ctr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листа медицинского освидетельствования;</a:t>
            </a:r>
          </a:p>
          <a:p>
            <a:pPr algn="ctr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медицинского заключения о состоянии здоровья гражданина;</a:t>
            </a:r>
          </a:p>
          <a:p>
            <a:pPr algn="ctr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404664"/>
            <a:ext cx="7402658" cy="830997"/>
          </a:xfrm>
          <a:solidFill>
            <a:srgbClr val="66663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Министра обороны РФ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от 16 сентября 2015 года № 533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A06897-877E-4101-BB66-759A9B0AF75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7CAA4-ABDE-4B31-AC1D-976856EE4A5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chart" idx="1"/>
          </p:nvPr>
        </p:nvSpPr>
        <p:spPr>
          <a:xfrm>
            <a:off x="714375" y="500063"/>
            <a:ext cx="8015288" cy="5857194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ФЗ № 444 от 29.12.2017 г. внесены изменения в ФЗ № 53 «О воинской обязанности и военной службе». Пункт 4 ст.52 ФЗ гласит «гражданин в возрасте от </a:t>
            </a:r>
            <a:r>
              <a:rPr lang="ru-RU" sz="2400" b="1" dirty="0" smtClean="0">
                <a:solidFill>
                  <a:schemeClr val="bg1"/>
                </a:solidFill>
              </a:rPr>
              <a:t>18 до 27 лет</a:t>
            </a:r>
            <a:r>
              <a:rPr lang="ru-RU" sz="2400" dirty="0" smtClean="0">
                <a:solidFill>
                  <a:schemeClr val="bg1"/>
                </a:solidFill>
              </a:rPr>
              <a:t>, освобожденный от призыва на военную службу в связи с признанием его ограниченно годным к военной службе по состоянию здоровья и зачисленный в запас ВС РФ, вправе пройти </a:t>
            </a:r>
            <a:r>
              <a:rPr lang="ru-RU" sz="2400" b="1" dirty="0" smtClean="0">
                <a:solidFill>
                  <a:schemeClr val="bg1"/>
                </a:solidFill>
              </a:rPr>
              <a:t>медицинское освидетельствование</a:t>
            </a:r>
            <a:r>
              <a:rPr lang="ru-RU" sz="2400" dirty="0" smtClean="0">
                <a:solidFill>
                  <a:schemeClr val="bg1"/>
                </a:solidFill>
              </a:rPr>
              <a:t> для определения его годности к военной службе в соответствии со статьей 5.1 ФЗ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 случае признания указанного гражданина годным к военной службе или годным с незначительными ограничениями он </a:t>
            </a:r>
            <a:r>
              <a:rPr lang="ru-RU" sz="2400" b="1" dirty="0" smtClean="0">
                <a:solidFill>
                  <a:schemeClr val="bg1"/>
                </a:solidFill>
              </a:rPr>
              <a:t>подлежит призыву на военную службу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just"/>
            <a:endParaRPr lang="ru-RU" sz="2400" dirty="0" smtClean="0">
              <a:solidFill>
                <a:schemeClr val="bg1"/>
              </a:solidFill>
            </a:endParaRPr>
          </a:p>
          <a:p>
            <a:pPr algn="just"/>
            <a:endParaRPr lang="ru-RU" sz="2400" dirty="0" smtClean="0">
              <a:solidFill>
                <a:schemeClr val="bg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Граждане старше 27 лет, ранее признанные ограниченно годными, которые в результате обследования в медицинских организациях  признаны здоровыми, МОГУТ БЫТЬ освидетельствованы повторно.</a:t>
            </a:r>
          </a:p>
          <a:p>
            <a:pPr algn="just"/>
            <a:endParaRPr lang="ru-RU" sz="2400" dirty="0" smtClean="0">
              <a:solidFill>
                <a:schemeClr val="bg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НО!!! Решение о </a:t>
            </a:r>
            <a:r>
              <a:rPr lang="ru-RU" sz="2800" dirty="0" smtClean="0">
                <a:solidFill>
                  <a:schemeClr val="bg1"/>
                </a:solidFill>
              </a:rPr>
              <a:t>переосвидетельствовании </a:t>
            </a:r>
            <a:r>
              <a:rPr lang="ru-RU" sz="2400" dirty="0" smtClean="0">
                <a:solidFill>
                  <a:schemeClr val="bg1"/>
                </a:solidFill>
              </a:rPr>
              <a:t>данной категории граждан принимается военным комиссаром исходя из принципа ЦЕЛЕСООБРАЗНОСТИ.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7CAA4-ABDE-4B31-AC1D-976856EE4A5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 2017 году по психиатрическому профилю рассмотрено и утверждено 434 личных дела (16,8 %)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 человека из числа лиц, проходивших КМО по вызову других врачей, освобождены от призыва в связи с психическими расстройствами (г.Вологда, </a:t>
            </a:r>
            <a:r>
              <a:rPr lang="ru-RU" dirty="0" err="1" smtClean="0">
                <a:solidFill>
                  <a:schemeClr val="bg1"/>
                </a:solidFill>
              </a:rPr>
              <a:t>Грязовецкий</a:t>
            </a:r>
            <a:r>
              <a:rPr lang="ru-RU" dirty="0" smtClean="0">
                <a:solidFill>
                  <a:schemeClr val="bg1"/>
                </a:solidFill>
              </a:rPr>
              <a:t> р-н, </a:t>
            </a:r>
            <a:r>
              <a:rPr lang="ru-RU" dirty="0" err="1" smtClean="0">
                <a:solidFill>
                  <a:schemeClr val="bg1"/>
                </a:solidFill>
              </a:rPr>
              <a:t>г.Харовск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2015 г. – 12, в 2016 г. – 8.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7CAA4-ABDE-4B31-AC1D-976856EE4A5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 структуре заболеваний, по которым граждане ВО не подлежали призыву психические расстройства в течение десятилетия находятся на 1 месте.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2015 год- 21,1 %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2016 год -24,3 %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2017 год – 23,1 %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Данные по ЗВО: ПР-2 место после болезней КМС (2015 г.-11,4 %, 2016 г.- 12,7 %, 2017 г. – 13,2 %)                                       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0F41D-3F76-4CE6-8DD6-370DAE23A2C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Признаны временно не годными к военной службе в связи с психическими расстройствами: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2015 г. - 2,4 %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2016 г. – 10,6 %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2017 г. – 8,6 %.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0F41D-3F76-4CE6-8DD6-370DAE23A2C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Возвраты со сборного пункта (сравнительные данные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по Вологодской области </a:t>
            </a:r>
            <a:r>
              <a:rPr lang="ru-RU" sz="2400" dirty="0" smtClean="0">
                <a:solidFill>
                  <a:schemeClr val="bg1"/>
                </a:solidFill>
              </a:rPr>
              <a:t>и </a:t>
            </a:r>
            <a:r>
              <a:rPr lang="ru-RU" sz="2400" dirty="0" smtClean="0">
                <a:solidFill>
                  <a:schemeClr val="bg1"/>
                </a:solidFill>
              </a:rPr>
              <a:t>Западному </a:t>
            </a:r>
            <a:r>
              <a:rPr lang="ru-RU" sz="2400" dirty="0" smtClean="0">
                <a:solidFill>
                  <a:schemeClr val="bg1"/>
                </a:solidFill>
              </a:rPr>
              <a:t>военному </a:t>
            </a:r>
            <a:r>
              <a:rPr lang="ru-RU" sz="2400" dirty="0" smtClean="0">
                <a:solidFill>
                  <a:schemeClr val="bg1"/>
                </a:solidFill>
              </a:rPr>
              <a:t>округу)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(в %)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A9F3E-552E-4212-A093-EF36B56370D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11758</TotalTime>
  <Words>762</Words>
  <Application>Microsoft Office PowerPoint</Application>
  <PresentationFormat>Экран (4:3)</PresentationFormat>
  <Paragraphs>174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1_Оформление по умолчанию</vt:lpstr>
      <vt:lpstr>Слайд 1</vt:lpstr>
      <vt:lpstr>Слайд 2</vt:lpstr>
      <vt:lpstr>Приказ Министра обороны РФ  от 16 сентября 2015 года № 533</vt:lpstr>
      <vt:lpstr>Слайд 4</vt:lpstr>
      <vt:lpstr>Слайд 5</vt:lpstr>
      <vt:lpstr>Слайд 6</vt:lpstr>
      <vt:lpstr>Слайд 7</vt:lpstr>
      <vt:lpstr>Слайд 8</vt:lpstr>
      <vt:lpstr>Возвраты со сборного пункта (сравнительные данные  по Вологодской области и Западному военному округу)  (в %)</vt:lpstr>
      <vt:lpstr>Возвраты со сборного пункта области в связи с психическими расстройствами. </vt:lpstr>
      <vt:lpstr>Структура заболеваний, послуживших причиной возвратов со сборного пункта</vt:lpstr>
      <vt:lpstr>Возвраты из войск в связи с психическими расстройствами (общее заболевание)</vt:lpstr>
      <vt:lpstr>Сведения из анамнеза:</vt:lpstr>
      <vt:lpstr>Военная служба:</vt:lpstr>
      <vt:lpstr>Психиатрическое медицинское освидетельствование: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19 ВВК</dc:creator>
  <cp:lastModifiedBy>vkvo</cp:lastModifiedBy>
  <cp:revision>1022</cp:revision>
  <dcterms:created xsi:type="dcterms:W3CDTF">2012-03-06T08:26:44Z</dcterms:created>
  <dcterms:modified xsi:type="dcterms:W3CDTF">2018-05-10T07:07:21Z</dcterms:modified>
</cp:coreProperties>
</file>