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6" r:id="rId20"/>
    <p:sldId id="271" r:id="rId21"/>
    <p:sldId id="274" r:id="rId22"/>
    <p:sldId id="275" r:id="rId23"/>
    <p:sldId id="273" r:id="rId24"/>
    <p:sldId id="277" r:id="rId25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34" y="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2496.5</c:v>
                </c:pt>
                <c:pt idx="1">
                  <c:v>2714.9</c:v>
                </c:pt>
                <c:pt idx="2">
                  <c:v>2784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подростки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5867</c:v>
                </c:pt>
                <c:pt idx="1">
                  <c:v>5682.2</c:v>
                </c:pt>
                <c:pt idx="2">
                  <c:v>6178.8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дети+подростки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2994.3</c:v>
                </c:pt>
                <c:pt idx="1">
                  <c:v>3159.4</c:v>
                </c:pt>
                <c:pt idx="2">
                  <c:v>3179.4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РФ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839344"/>
        <c:axId val="284844440"/>
      </c:lineChart>
      <c:catAx>
        <c:axId val="28483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844440"/>
        <c:crosses val="autoZero"/>
        <c:auto val="1"/>
        <c:lblAlgn val="ctr"/>
        <c:lblOffset val="100"/>
        <c:noMultiLvlLbl val="0"/>
      </c:catAx>
      <c:valAx>
        <c:axId val="284844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839344"/>
        <c:crosses val="autoZero"/>
        <c:crossBetween val="between"/>
      </c:valAx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518117526975841E-2"/>
          <c:y val="1.5873015873015879E-2"/>
          <c:w val="0.50404436424613586"/>
          <c:h val="0.884715660542432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Бабушкинский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Харовский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Вашкинский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161.30000000000001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Тарногский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265.60000000000002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Кирилловский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284.8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Сокольский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291.2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Вологодская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512.9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Устюженский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675.7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749.5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Междуреченский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764.6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Вытегорский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1085.5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842480"/>
        <c:axId val="284840520"/>
        <c:axId val="285962808"/>
      </c:bar3DChart>
      <c:catAx>
        <c:axId val="28484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840520"/>
        <c:crosses val="autoZero"/>
        <c:auto val="1"/>
        <c:lblAlgn val="ctr"/>
        <c:lblOffset val="100"/>
        <c:noMultiLvlLbl val="0"/>
      </c:catAx>
      <c:valAx>
        <c:axId val="284840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842480"/>
        <c:crosses val="autoZero"/>
        <c:crossBetween val="between"/>
      </c:valAx>
      <c:serAx>
        <c:axId val="285962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ru-RU"/>
          </a:p>
        </c:txPr>
        <c:crossAx val="284840520"/>
        <c:crosses val="autoZero"/>
      </c:serAx>
    </c:plotArea>
    <c:legend>
      <c:legendPos val="r"/>
      <c:layout>
        <c:manualLayout>
          <c:xMode val="edge"/>
          <c:yMode val="edge"/>
          <c:x val="0.70672663810578606"/>
          <c:y val="6.1436861982069636E-2"/>
          <c:w val="0.28494723288423229"/>
          <c:h val="0.8385156772532884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421112198012318E-2"/>
          <c:y val="9.2668431577777904E-2"/>
          <c:w val="0.58005162931309351"/>
          <c:h val="0.823945731176068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психозы</c:v>
                </c:pt>
                <c:pt idx="1">
                  <c:v>умственная отсталость</c:v>
                </c:pt>
                <c:pt idx="2">
                  <c:v>непсихотические психические расстройства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5.7</c:v>
                </c:pt>
                <c:pt idx="1">
                  <c:v>28.2</c:v>
                </c:pt>
                <c:pt idx="2">
                  <c:v>66.099999999999994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390.6</c:v>
                </c:pt>
                <c:pt idx="1">
                  <c:v>501.2</c:v>
                </c:pt>
                <c:pt idx="2">
                  <c:v>513.9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подростки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535.5</c:v>
                </c:pt>
                <c:pt idx="1">
                  <c:v>670.4</c:v>
                </c:pt>
                <c:pt idx="2">
                  <c:v>543.79999999999995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дети+подростки</c:v>
                </c:pt>
              </c:strCache>
            </c:strRef>
          </c:tx>
          <c:dLbls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411.6</c:v>
                </c:pt>
                <c:pt idx="1">
                  <c:v>526.29999999999995</c:v>
                </c:pt>
                <c:pt idx="2">
                  <c:v>518.4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837776"/>
        <c:axId val="284843656"/>
      </c:lineChart>
      <c:catAx>
        <c:axId val="28483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843656"/>
        <c:crosses val="autoZero"/>
        <c:auto val="1"/>
        <c:lblAlgn val="ctr"/>
        <c:lblOffset val="100"/>
        <c:noMultiLvlLbl val="0"/>
      </c:catAx>
      <c:valAx>
        <c:axId val="284843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8377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07054771692033E-2"/>
          <c:y val="0.10447380846572603"/>
          <c:w val="0.6200446617042551"/>
          <c:h val="0.813043515998222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психозы</c:v>
                </c:pt>
                <c:pt idx="1">
                  <c:v>непсихотические психические расстройства</c:v>
                </c:pt>
                <c:pt idx="2">
                  <c:v>умственная отсталость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5.3999999999999999E-2</c:v>
                </c:pt>
                <c:pt idx="1">
                  <c:v>0.73500000000000065</c:v>
                </c:pt>
                <c:pt idx="2">
                  <c:v>0.21100000000000022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-30"/>
      <c:hPercent val="100"/>
      <c:rotY val="10"/>
      <c:depthPercent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93298305608313E-2"/>
          <c:y val="6.0945537510557729E-2"/>
          <c:w val="0.64826235457371195"/>
          <c:h val="0.7890662750992861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Бабушкинский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269.5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Вашкинский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92.7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Верховажский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38.700000000000003</c:v>
                </c:pt>
                <c:pt idx="1">
                  <c:v>433.8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Грязовецкий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124.2</c:v>
                </c:pt>
                <c:pt idx="1">
                  <c:v>93.7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Никольский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133.1</c:v>
                </c:pt>
                <c:pt idx="1">
                  <c:v>145.80000000000001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Сямженский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129.19999999999999</c:v>
                </c:pt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Вологодская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513.9</c:v>
                </c:pt>
                <c:pt idx="1">
                  <c:v>543.79999999999995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Нюксенский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129.19999999999999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840912"/>
        <c:axId val="262643464"/>
        <c:axId val="0"/>
      </c:bar3DChart>
      <c:catAx>
        <c:axId val="284840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62643464"/>
        <c:crosses val="autoZero"/>
        <c:auto val="1"/>
        <c:lblAlgn val="ctr"/>
        <c:lblOffset val="100"/>
        <c:noMultiLvlLbl val="0"/>
      </c:catAx>
      <c:valAx>
        <c:axId val="262643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8484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822282870267"/>
          <c:y val="0.24355660616022584"/>
          <c:w val="0.3372878386676918"/>
          <c:h val="0.51288678767954832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effectLst>
      <a:outerShdw blurRad="50800" dist="50800" dir="5400000" sx="42000" sy="42000" algn="ctr" rotWithShape="0">
        <a:srgbClr val="000000"/>
      </a:outerShdw>
    </a:effectLst>
    <a:scene3d>
      <a:camera prst="orthographicFront"/>
      <a:lightRig rig="threePt" dir="t"/>
    </a:scene3d>
    <a:sp3d>
      <a:bevelT prst="angle"/>
      <a:bevelB prst="angle"/>
    </a:sp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психозы</c:v>
                </c:pt>
                <c:pt idx="1">
                  <c:v>умственная отсталость</c:v>
                </c:pt>
                <c:pt idx="2">
                  <c:v>поведенческие расстройства</c:v>
                </c:pt>
                <c:pt idx="3">
                  <c:v>неврозы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3.3000000000000002E-2</c:v>
                </c:pt>
                <c:pt idx="1">
                  <c:v>0.60599999999999998</c:v>
                </c:pt>
                <c:pt idx="2" formatCode="0%">
                  <c:v>0.27</c:v>
                </c:pt>
                <c:pt idx="3" formatCode="0%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legend>
      <c:legendPos val="r"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психозы</c:v>
                </c:pt>
                <c:pt idx="1">
                  <c:v>умственная отсталость</c:v>
                </c:pt>
                <c:pt idx="2">
                  <c:v>поведенческие расстройства</c:v>
                </c:pt>
                <c:pt idx="3">
                  <c:v>неврозы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8.1000000000000003E-2</c:v>
                </c:pt>
                <c:pt idx="1">
                  <c:v>0.40400000000000008</c:v>
                </c:pt>
                <c:pt idx="2">
                  <c:v>0.29600000000000032</c:v>
                </c:pt>
                <c:pt idx="3">
                  <c:v>0.17500000000000004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</c:plotArea>
    <c:legend>
      <c:legendPos val="r"/>
      <c:layout>
        <c:manualLayout>
          <c:xMode val="edge"/>
          <c:yMode val="edge"/>
          <c:x val="0.69857560993674594"/>
          <c:y val="5.0748634767077173E-2"/>
          <c:w val="0.29282100995101717"/>
          <c:h val="0.84649640068482424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5946094172952E-2"/>
          <c:y val="2.4250862370305732E-2"/>
          <c:w val="0.68982756325134953"/>
          <c:h val="0.744150717670936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Вологодская область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243.6</c:v>
                </c:pt>
                <c:pt idx="1">
                  <c:v>791.5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Шекснинский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681</c:v>
                </c:pt>
                <c:pt idx="1">
                  <c:v>2017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Грязовецкий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656.5</c:v>
                </c:pt>
                <c:pt idx="1">
                  <c:v>2249.3000000000002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Сокольский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329.9</c:v>
                </c:pt>
                <c:pt idx="1">
                  <c:v>1760.1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Тотемский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641.79999999999995</c:v>
                </c:pt>
                <c:pt idx="1">
                  <c:v>2107.6999999999998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Усть-Кубинский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429.6</c:v>
                </c:pt>
                <c:pt idx="1">
                  <c:v>2390.4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Харовский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428.2</c:v>
                </c:pt>
                <c:pt idx="1">
                  <c:v>1219.5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Чагодощенский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503.8</c:v>
                </c:pt>
                <c:pt idx="1">
                  <c:v>1193.3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Белозерский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2"/>
                <c:pt idx="0">
                  <c:v>дети</c:v>
                </c:pt>
                <c:pt idx="1">
                  <c:v>подростки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596.29999999999995</c:v>
                </c:pt>
                <c:pt idx="1">
                  <c:v>1605.5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2647384"/>
        <c:axId val="262647776"/>
      </c:barChart>
      <c:catAx>
        <c:axId val="2626473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62647776"/>
        <c:crosses val="autoZero"/>
        <c:auto val="1"/>
        <c:lblAlgn val="ctr"/>
        <c:lblOffset val="100"/>
        <c:noMultiLvlLbl val="0"/>
      </c:catAx>
      <c:valAx>
        <c:axId val="262647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62647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72279446904489"/>
          <c:y val="0.1057505048458668"/>
          <c:w val="0.23087866780234295"/>
          <c:h val="0.7532251318480953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инвалидизация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1108</c:v>
                </c:pt>
                <c:pt idx="1">
                  <c:v>1205</c:v>
                </c:pt>
                <c:pt idx="2">
                  <c:v>1258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Первичная инвалидизация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145</c:v>
                </c:pt>
                <c:pt idx="1">
                  <c:v>195</c:v>
                </c:pt>
                <c:pt idx="2">
                  <c:v>172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646600"/>
        <c:axId val="262646992"/>
      </c:lineChart>
      <c:catAx>
        <c:axId val="262646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2646992"/>
        <c:crosses val="autoZero"/>
        <c:auto val="1"/>
        <c:lblAlgn val="ctr"/>
        <c:lblOffset val="100"/>
        <c:noMultiLvlLbl val="0"/>
      </c:catAx>
      <c:valAx>
        <c:axId val="262646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646600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992714730291778"/>
          <c:y val="0.17109472113161428"/>
          <c:w val="0.33790945322805765"/>
          <c:h val="0.6411719452555586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1388B98-CE85-49D5-9FED-E70E8599C9C1}" type="slidenum">
              <a:t>‹#›</a:t>
            </a:fld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76387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6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9320" y="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3E4CB2D-978C-47E8-9143-A491C5DB96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9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4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804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4388"/>
            <a:ext cx="5346700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8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20D8C7-4F59-44DB-A12A-E76573E9D44C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DC82DD-E209-427D-955C-5FE8EE67ED2C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56450" y="301625"/>
            <a:ext cx="221773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5008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26C800-3378-414F-8ADC-BC491D89806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45322C-ECBD-4849-BD25-7FF7E3B75AA0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449234-0965-476C-989F-5A3DAF0CACD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0F25CD-C627-4A8A-B97C-80FA6B33632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FF6A52-FC1D-4CF4-B609-4B8A9E96926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5C43B4-3EAC-4E4D-B0B3-71FCD719212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871EE0-318E-4DF5-A0D0-5804DBB205A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8840C6-DA10-427C-8F0F-D6E7B478DE9F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52A8B6-E148-49ED-A3C2-31BB6B0904F8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C04F33-03C6-47B1-BFE7-A00B4265DE17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C80D38-1DBD-4435-897D-496647A085D0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4F37E6-B8C7-41C4-9EDC-F9AFCD74FE6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0AA839B-AF13-4500-88A1-76EFBEE8FDBE}" type="datetime1">
              <a:rPr lang="ru-RU" smtClean="0"/>
              <a:pPr lvl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90D85B-B926-4F8B-9617-B97ED0ED5B5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32A7BE-CF43-4FF6-80AE-2E45CAF556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A94F89-FF61-4420-BDBB-0CAE81F167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6F62CE-91A8-4D7A-855C-9CA80D8DD4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68AB47-2958-4F31-9F43-A7906E029F0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DA4886-E822-4C4D-A485-DF1E28A907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778FA1-2963-446F-91B7-F26E11D8A7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5CE8B8-AA2E-43F0-B6CD-71333913C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D3E7C1-DEFF-454A-956A-D2CDA1DD9B8E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0F4CEB-2CAA-47F2-A471-8E3719853E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2FBBA7-C146-4A5A-823F-944BBCC47A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76D91A-9983-4E78-AE71-3D449469A3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BC8547-7AE2-41CB-91F7-1EBF5CB3E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18B269-3284-4415-A854-2509AE9E7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37BAD3-7833-40C1-91A3-8DEF1622E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5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7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A8797F-C614-4ED8-B4D2-61BAA70959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4789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0604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AAD3B1-C459-4850-959C-01314A0502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2A9E8-2DF5-4252-A1BE-68B8461E73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8893C7-CF80-4E77-BF1B-EC648AAD3B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4913" y="1768475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D515FC-8F16-483B-9688-F693D1B9C58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78D99F-626C-4307-BAD3-7F33860148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8" y="300991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4" y="1581936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615A44-473B-4259-B282-1DD02D0795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16" indent="0">
              <a:buNone/>
              <a:defRPr sz="3100"/>
            </a:lvl2pPr>
            <a:lvl3pPr marL="1007630" indent="0">
              <a:buNone/>
              <a:defRPr sz="2600"/>
            </a:lvl3pPr>
            <a:lvl4pPr marL="1511445" indent="0">
              <a:buNone/>
              <a:defRPr sz="2200"/>
            </a:lvl4pPr>
            <a:lvl5pPr marL="2015259" indent="0">
              <a:buNone/>
              <a:defRPr sz="2200"/>
            </a:lvl5pPr>
            <a:lvl6pPr marL="2519074" indent="0">
              <a:buNone/>
              <a:defRPr sz="2200"/>
            </a:lvl6pPr>
            <a:lvl7pPr marL="3022888" indent="0">
              <a:buNone/>
              <a:defRPr sz="2200"/>
            </a:lvl7pPr>
            <a:lvl8pPr marL="3526703" indent="0">
              <a:buNone/>
              <a:defRPr sz="2200"/>
            </a:lvl8pPr>
            <a:lvl9pPr marL="403051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CAE746-F3AF-4015-9D5F-3CC1629B46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784A4F-D533-4052-A6F3-9F0A507341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64409A-F607-48E8-B87B-ACF95C2ECC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2F20C9-F956-4B47-A780-2BAEAA418820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36AA7D-4BE0-4CE1-8BEF-5AA9E03AC7D4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19AEFD-4D54-440D-AB38-08375C909546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3715F2-E127-4A6B-A3B5-4546626871A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4E5EF4-2698-4B7B-B2EA-31B4787CCCC5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7703999" cy="1138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88700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BC58265-CCDE-446C-A948-789BC710210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hangingPunct="0">
        <a:tabLst/>
        <a:defRPr lang="ru-RU" sz="44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solidFill>
            <a:srgbClr val="000000"/>
          </a:solidFill>
          <a:latin typeface="Liberation Serif" pitchFamily="18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6"/>
          <p:cNvSpPr/>
          <p:nvPr/>
        </p:nvSpPr>
        <p:spPr>
          <a:xfrm>
            <a:off x="-10080" y="-7920"/>
            <a:ext cx="10100520" cy="1147680"/>
          </a:xfrm>
          <a:custGeom>
            <a:avLst/>
            <a:gdLst>
              <a:gd name="f0" fmla="val w"/>
              <a:gd name="f1" fmla="val h"/>
              <a:gd name="f2" fmla="val 0"/>
              <a:gd name="f3" fmla="val 6"/>
              <a:gd name="f4" fmla="val 2"/>
              <a:gd name="f5" fmla="val 2542"/>
              <a:gd name="f6" fmla="val 2746"/>
              <a:gd name="f7" fmla="val 101"/>
              <a:gd name="f8" fmla="val 3828"/>
              <a:gd name="f9" fmla="val 367"/>
              <a:gd name="f10" fmla="val 4374"/>
              <a:gd name="f11" fmla="val 4920"/>
              <a:gd name="f12" fmla="val 5526"/>
              <a:gd name="f13" fmla="val 152"/>
              <a:gd name="f14" fmla="val 5766"/>
              <a:gd name="f15" fmla="val 55"/>
              <a:gd name="f16" fmla="val 5772"/>
              <a:gd name="f17" fmla="val 213"/>
              <a:gd name="f18" fmla="val 5670"/>
              <a:gd name="f19" fmla="val 257"/>
              <a:gd name="f20" fmla="val 5016"/>
              <a:gd name="f21" fmla="val 441"/>
              <a:gd name="f22" fmla="val 4302"/>
              <a:gd name="f23" fmla="val 439"/>
              <a:gd name="f24" fmla="val 3588"/>
              <a:gd name="f25" fmla="val 437"/>
              <a:gd name="f26" fmla="val 2205"/>
              <a:gd name="f27" fmla="val 165"/>
              <a:gd name="f28" fmla="val 1488"/>
              <a:gd name="f29" fmla="val 201"/>
              <a:gd name="f30" fmla="val 750"/>
              <a:gd name="f31" fmla="val 209"/>
              <a:gd name="f32" fmla="val 270"/>
              <a:gd name="f33" fmla="val 482"/>
              <a:gd name="f34" fmla="val 656"/>
              <a:gd name="f35" fmla="*/ f0 1 9163050"/>
              <a:gd name="f36" fmla="*/ f1 1 1041400"/>
              <a:gd name="f37" fmla="*/ 0 f35 1"/>
              <a:gd name="f38" fmla="*/ 0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" t="f38" r="f37" b="f38"/>
            <a:pathLst>
              <a:path w="9163050" h="1041400">
                <a:moveTo>
                  <a:pt x="f3" y="f4"/>
                </a:moveTo>
                <a:lnTo>
                  <a:pt x="f5" y="f2"/>
                </a:lnTo>
                <a:cubicBezTo>
                  <a:pt x="f6" y="f7"/>
                  <a:pt x="f8" y="f9"/>
                  <a:pt x="f10" y="f9"/>
                </a:cubicBezTo>
                <a:cubicBezTo>
                  <a:pt x="f11" y="f9"/>
                  <a:pt x="f12" y="f13"/>
                  <a:pt x="f14" y="f15"/>
                </a:cubicBezTo>
                <a:lnTo>
                  <a:pt x="f16" y="f17"/>
                </a:ln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2" y="f34"/>
                </a:cubicBezTo>
                <a:lnTo>
                  <a:pt x="f3" y="f4"/>
                </a:lnTo>
                <a:close/>
              </a:path>
            </a:pathLst>
          </a:custGeom>
          <a:gradFill>
            <a:gsLst>
              <a:gs pos="0">
                <a:srgbClr val="97332F"/>
              </a:gs>
              <a:gs pos="100000">
                <a:srgbClr val="95C138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Полилиния 7"/>
          <p:cNvSpPr/>
          <p:nvPr/>
        </p:nvSpPr>
        <p:spPr>
          <a:xfrm>
            <a:off x="4829760" y="-7920"/>
            <a:ext cx="5249520" cy="703080"/>
          </a:xfrm>
          <a:custGeom>
            <a:avLst/>
            <a:gdLst>
              <a:gd name="f0" fmla="val w"/>
              <a:gd name="f1" fmla="val h"/>
              <a:gd name="f2" fmla="val 0"/>
              <a:gd name="f3" fmla="val 174"/>
              <a:gd name="f4" fmla="val 102"/>
              <a:gd name="f5" fmla="val 1168"/>
              <a:gd name="f6" fmla="val 533"/>
              <a:gd name="f7" fmla="val 1668"/>
              <a:gd name="f8" fmla="val 564"/>
              <a:gd name="f9" fmla="val 2168"/>
              <a:gd name="f10" fmla="val 595"/>
              <a:gd name="f11" fmla="val 2778"/>
              <a:gd name="f12" fmla="val 279"/>
              <a:gd name="f13" fmla="val 3000"/>
              <a:gd name="f14" fmla="val 186"/>
              <a:gd name="f15" fmla="val 6"/>
              <a:gd name="f16" fmla="*/ f0 1 4762500"/>
              <a:gd name="f17" fmla="*/ f1 1 638175"/>
              <a:gd name="f18" fmla="*/ 0 f16 1"/>
              <a:gd name="f19" fmla="*/ 0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9" r="f18" b="f19"/>
            <a:pathLst>
              <a:path w="4762500" h="638175">
                <a:moveTo>
                  <a:pt x="f2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14"/>
                </a:cubicBezTo>
                <a:lnTo>
                  <a:pt x="f13" y="f15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BD332F"/>
              </a:gs>
              <a:gs pos="100000">
                <a:srgbClr val="769536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square" lIns="91440" tIns="45720" rIns="91440" bIns="4572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grpSp>
        <p:nvGrpSpPr>
          <p:cNvPr id="4" name="Группа 1"/>
          <p:cNvGrpSpPr/>
          <p:nvPr/>
        </p:nvGrpSpPr>
        <p:grpSpPr>
          <a:xfrm>
            <a:off x="-54543" y="705773"/>
            <a:ext cx="10125956" cy="714960"/>
            <a:chOff x="-54543" y="705773"/>
            <a:chExt cx="10125956" cy="714960"/>
          </a:xfrm>
        </p:grpSpPr>
        <p:sp>
          <p:nvSpPr>
            <p:cNvPr id="5" name="Полилиния 11"/>
            <p:cNvSpPr/>
            <p:nvPr/>
          </p:nvSpPr>
          <p:spPr>
            <a:xfrm rot="164400">
              <a:off x="-54543" y="705773"/>
              <a:ext cx="10100520" cy="714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6"/>
                <a:gd name="f4" fmla="val 282"/>
                <a:gd name="f5" fmla="val 738"/>
                <a:gd name="f6" fmla="val 923"/>
                <a:gd name="f7" fmla="val 275"/>
                <a:gd name="f8" fmla="val 1608"/>
                <a:gd name="f9" fmla="val 2293"/>
                <a:gd name="f10" fmla="val 289"/>
                <a:gd name="f11" fmla="val 3416"/>
                <a:gd name="f12" fmla="val 1055"/>
                <a:gd name="f13" fmla="val 4110"/>
                <a:gd name="f14" fmla="val 1008"/>
                <a:gd name="f15" fmla="val 4804"/>
                <a:gd name="f16" fmla="val 961"/>
                <a:gd name="f17" fmla="val 5426"/>
                <a:gd name="f18" fmla="val 210"/>
                <a:gd name="f19" fmla="val 5772"/>
                <a:gd name="f20" fmla="*/ f0 1 9163050"/>
                <a:gd name="f21" fmla="*/ f1 1 649224"/>
                <a:gd name="f22" fmla="*/ 0 f20 1"/>
                <a:gd name="f23" fmla="*/ 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3" r="f22" b="f23"/>
              <a:pathLst>
                <a:path w="9163050" h="649224">
                  <a:moveTo>
                    <a:pt x="f2" y="f3"/>
                  </a:moveTo>
                  <a:cubicBezTo>
                    <a:pt x="f4" y="f5"/>
                    <a:pt x="f6" y="f7"/>
                    <a:pt x="f8" y="f4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"/>
                  </a:cubicBezTo>
                </a:path>
              </a:pathLst>
            </a:custGeom>
            <a:noFill/>
            <a:ln w="10800">
              <a:solidFill>
                <a:srgbClr val="88A54E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  <p:sp>
          <p:nvSpPr>
            <p:cNvPr id="6" name="Полилиния 12"/>
            <p:cNvSpPr/>
            <p:nvPr/>
          </p:nvSpPr>
          <p:spPr>
            <a:xfrm rot="164400">
              <a:off x="-43147" y="787543"/>
              <a:ext cx="10114560" cy="5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32"/>
                <a:gd name="f4" fmla="val 273"/>
                <a:gd name="f5" fmla="val 647"/>
                <a:gd name="f6" fmla="val 951"/>
                <a:gd name="f7" fmla="val 214"/>
                <a:gd name="f8" fmla="val 1638"/>
                <a:gd name="f9" fmla="val 228"/>
                <a:gd name="f10" fmla="val 2325"/>
                <a:gd name="f11" fmla="val 242"/>
                <a:gd name="f12" fmla="val 3434"/>
                <a:gd name="f13" fmla="val 854"/>
                <a:gd name="f14" fmla="val 4122"/>
                <a:gd name="f15" fmla="val 816"/>
                <a:gd name="f16" fmla="val 4810"/>
                <a:gd name="f17" fmla="val 778"/>
                <a:gd name="f18" fmla="val 5424"/>
                <a:gd name="f19" fmla="val 170"/>
                <a:gd name="f20" fmla="val 5766"/>
                <a:gd name="f21" fmla="*/ f0 1 9175812"/>
                <a:gd name="f22" fmla="*/ f1 1 530352"/>
                <a:gd name="f23" fmla="*/ 0 f21 1"/>
                <a:gd name="f24" fmla="*/ 0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4" r="f23" b="f24"/>
              <a:pathLst>
                <a:path w="9175812" h="530352">
                  <a:moveTo>
                    <a:pt x="f2" y="f3"/>
                  </a:moveTo>
                  <a:cubicBezTo>
                    <a:pt x="f4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"/>
                  </a:cubicBezTo>
                </a:path>
              </a:pathLst>
            </a:custGeom>
            <a:noFill/>
            <a:ln w="9360">
              <a:solidFill>
                <a:srgbClr val="4F81BD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Liberation Sans" pitchFamily="18"/>
                <a:ea typeface="Segoe UI" pitchFamily="2"/>
                <a:cs typeface="Tahoma" pitchFamily="2"/>
              </a:endParaRPr>
            </a:p>
          </p:txBody>
        </p:sp>
      </p:grpSp>
      <p:sp>
        <p:nvSpPr>
          <p:cNvPr id="7" name="Дата 1"/>
          <p:cNvSpPr txBox="1">
            <a:spLocks noGrp="1"/>
          </p:cNvSpPr>
          <p:nvPr>
            <p:ph type="dt" sz="half" idx="2"/>
          </p:nvPr>
        </p:nvSpPr>
        <p:spPr>
          <a:xfrm>
            <a:off x="503999" y="7007039"/>
            <a:ext cx="2351880" cy="40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1D4577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10AA839B-AF13-4500-88A1-76EFBEE8FDBE}" type="datetime1">
              <a:rPr lang="ru-RU"/>
              <a:pPr lvl="0"/>
              <a:t>21.04.2023</a:t>
            </a:fld>
            <a:endParaRPr lang="ru-RU"/>
          </a:p>
        </p:txBody>
      </p:sp>
      <p:sp>
        <p:nvSpPr>
          <p:cNvPr id="8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2939760" y="7007039"/>
            <a:ext cx="3695400" cy="40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/>
          <a:lstStyle>
            <a:lvl1pPr lvl="0" rtl="0" hangingPunct="0">
              <a:buNone/>
              <a:tabLst/>
              <a:defRPr lang="ru-RU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9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8735760" y="7007039"/>
            <a:ext cx="839879" cy="4021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1D4577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85B29F36-D88D-40FB-AF03-90C1C49FF40D}" type="slidenum">
              <a:t>‹#›</a:t>
            </a:fld>
            <a:endParaRPr lang="ru-RU"/>
          </a:p>
        </p:txBody>
      </p:sp>
      <p:sp>
        <p:nvSpPr>
          <p:cNvPr id="10" name="Заголовок 9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11" name="Текст 10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marR="0" lvl="0" indent="-324000" algn="l" rtl="0" hangingPunct="1">
              <a:lnSpc>
                <a:spcPct val="100000"/>
              </a:lnSpc>
              <a:spcBef>
                <a:spcPts val="1559"/>
              </a:spcBef>
              <a:spcAft>
                <a:spcPts val="0"/>
              </a:spcAft>
              <a:buSzPct val="45000"/>
              <a:buFont typeface="StarSymbol"/>
              <a:buNone/>
              <a:defRPr lang="ru-RU" sz="287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defPPr>
            <a:lvl1pPr marL="432000" marR="0" lvl="0" indent="-324000" algn="l" rtl="0" hangingPunct="1">
              <a:lnSpc>
                <a:spcPct val="100000"/>
              </a:lnSpc>
              <a:spcBef>
                <a:spcPts val="1559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87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1pPr>
            <a:lvl2pPr marL="864000" marR="0" lvl="1" indent="-324000" algn="l" rtl="0" hangingPunct="1">
              <a:lnSpc>
                <a:spcPct val="100000"/>
              </a:lnSpc>
              <a:spcBef>
                <a:spcPts val="1247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32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2pPr>
            <a:lvl3pPr marL="1295999" marR="0" lvl="2" indent="-288000" algn="l" rtl="0" hangingPunct="1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3pPr>
            <a:lvl4pPr marL="1728000" marR="0" lvl="3" indent="-216000" algn="l" rtl="0" hangingPunct="1">
              <a:lnSpc>
                <a:spcPct val="100000"/>
              </a:lnSpc>
              <a:spcBef>
                <a:spcPts val="624"/>
              </a:spcBef>
              <a:spcAft>
                <a:spcPts val="0"/>
              </a:spcAft>
              <a:buSzPct val="75000"/>
              <a:buFont typeface="StarSymbol"/>
              <a:buChar char="–"/>
              <a:defRPr lang="ru-RU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4pPr>
            <a:lvl5pPr marL="2160000" marR="0" lvl="4" indent="-216000" algn="l" rtl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5pPr>
            <a:lvl6pPr marL="2592000" marR="0" lvl="5" indent="-216000" algn="l" rtl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6pPr>
            <a:lvl7pPr marL="3024000" marR="0" lvl="6" indent="-216000" algn="l" rtl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7pPr>
            <a:lvl8pPr marL="3456000" marR="0" lvl="7" indent="-216000" algn="l" rtl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8pPr>
            <a:lvl9pPr marL="3887999" marR="0" lvl="8" indent="-216000" algn="l" rtl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SzPct val="45000"/>
              <a:buFont typeface="StarSymbol"/>
              <a:buChar char="●"/>
              <a:defRPr lang="ru-RU" sz="221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hangingPunct="1">
        <a:lnSpc>
          <a:spcPct val="100000"/>
        </a:lnSpc>
        <a:tabLst/>
        <a:defRPr lang="ru-RU" sz="199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1559"/>
        </a:spcBef>
        <a:spcAft>
          <a:spcPts val="0"/>
        </a:spcAft>
        <a:tabLst/>
        <a:defRPr lang="ru-RU" sz="287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/>
          <a:ea typeface="Microsoft YaHei" pitchFamily="2"/>
          <a:cs typeface="Arial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779F302-C04F-40E5-B63C-AE11D8D039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00783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1007838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1007838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1007838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1007838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702"/>
            <a:ext cx="3192198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702"/>
            <a:ext cx="2352146" cy="402483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11B9A864-A0BD-4889-813A-5F6FC68EA4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00763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61" indent="-377861" algn="l" defTabSz="10076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100763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39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52" indent="-251908" algn="l" defTabSz="100763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167" indent="-251908" algn="l" defTabSz="100763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kok.olya@list.ru" TargetMode="Externa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663825"/>
            <a:ext cx="9072563" cy="2087563"/>
          </a:xfrm>
        </p:spPr>
        <p:txBody>
          <a:bodyPr vert="horz"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ПРОБЛЕМЫ ОРГАНИЗАЦИИ ПСИХИАТРИЧЕСКОЙ ПОМОЩИ ДЕТСКОМУ НАСЕЛЕНИЮ ВОЛОГОДСКОЙ ОБЛАСТИ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364163"/>
            <a:ext cx="8870950" cy="1655762"/>
          </a:xfrm>
        </p:spPr>
        <p:txBody>
          <a:bodyPr vert="horz">
            <a:normAutofit fontScale="92500" lnSpcReduction="20000"/>
          </a:bodyPr>
          <a:lstStyle>
            <a:def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defPPr>
            <a:lvl1pPr marL="432000" marR="0" lvl="0" indent="-324000" algn="ctr">
              <a:spcBef>
                <a:spcPts val="0"/>
              </a:spcBef>
              <a:spcAft>
                <a:spcPts val="1414"/>
              </a:spcAft>
              <a:buNone/>
              <a:defRPr lang="ru-RU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1pPr>
            <a:lvl2pPr marL="864000" marR="0" lvl="1" indent="-324000" algn="ctr">
              <a:spcBef>
                <a:spcPts val="0"/>
              </a:spcBef>
              <a:spcAft>
                <a:spcPts val="1131"/>
              </a:spcAft>
              <a:buNone/>
              <a:defRPr lang="ru-RU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2pPr>
            <a:lvl3pPr marL="1295999" marR="0" lvl="2" indent="-288000" algn="ctr">
              <a:spcBef>
                <a:spcPts val="0"/>
              </a:spcBef>
              <a:spcAft>
                <a:spcPts val="848"/>
              </a:spcAft>
              <a:buNone/>
              <a:defRPr lang="ru-RU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3pPr>
            <a:lvl4pPr marL="1728000" marR="0" lvl="3" indent="-216000" algn="ctr">
              <a:spcBef>
                <a:spcPts val="0"/>
              </a:spcBef>
              <a:spcAft>
                <a:spcPts val="56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4pPr>
            <a:lvl5pPr marL="2160000" marR="0" lvl="4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5pPr>
            <a:lvl6pPr marL="2592000" marR="0" lvl="5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6pPr>
            <a:lvl7pPr marL="3024000" marR="0" lvl="6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7pPr>
            <a:lvl8pPr marL="3456000" marR="0" lvl="7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8pPr>
            <a:lvl9pPr marL="3887999" marR="0" lvl="8" indent="-216000" algn="ctr">
              <a:spcBef>
                <a:spcPts val="0"/>
              </a:spcBef>
              <a:spcAft>
                <a:spcPts val="281"/>
              </a:spcAft>
              <a:buNone/>
              <a:defRPr lang="ru-RU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Liberation Serif" pitchFamily="18"/>
              </a:defRPr>
            </a:lvl9pPr>
          </a:lstStyle>
          <a:p>
            <a:pPr lvl="0" algn="r"/>
            <a:r>
              <a:rPr lang="ru-RU" sz="2400" dirty="0">
                <a:ea typeface="Segoe UI" pitchFamily="2"/>
                <a:cs typeface="Tahoma" pitchFamily="2"/>
              </a:rPr>
              <a:t>                                             </a:t>
            </a:r>
            <a:r>
              <a:rPr lang="ru-RU" sz="2000" dirty="0">
                <a:ea typeface="Segoe UI" pitchFamily="2"/>
                <a:cs typeface="Tahoma" pitchFamily="2"/>
              </a:rPr>
              <a:t>Главный внештатный</a:t>
            </a:r>
          </a:p>
          <a:p>
            <a:pPr lvl="0" algn="r"/>
            <a:r>
              <a:rPr lang="ru-RU" sz="2000" dirty="0">
                <a:ea typeface="Segoe UI" pitchFamily="2"/>
                <a:cs typeface="Tahoma" pitchFamily="2"/>
              </a:rPr>
              <a:t>                                     специалист детский</a:t>
            </a:r>
          </a:p>
          <a:p>
            <a:pPr lvl="0" algn="r"/>
            <a:r>
              <a:rPr lang="ru-RU" sz="2000" dirty="0">
                <a:ea typeface="Segoe UI" pitchFamily="2"/>
                <a:cs typeface="Tahoma" pitchFamily="2"/>
              </a:rPr>
              <a:t>                                         психиатр Кокарева </a:t>
            </a:r>
            <a:r>
              <a:rPr lang="ru-RU" sz="2000" dirty="0" smtClean="0">
                <a:ea typeface="Segoe UI" pitchFamily="2"/>
                <a:cs typeface="Tahoma" pitchFamily="2"/>
              </a:rPr>
              <a:t>О.А</a:t>
            </a:r>
          </a:p>
          <a:p>
            <a:pPr lvl="0" algn="r"/>
            <a:r>
              <a:rPr lang="ru-RU" sz="2000" dirty="0" smtClean="0">
                <a:ea typeface="Segoe UI" pitchFamily="2"/>
                <a:cs typeface="Tahoma" pitchFamily="2"/>
              </a:rPr>
              <a:t>2023 </a:t>
            </a:r>
            <a:r>
              <a:rPr lang="ru-RU" sz="2000" dirty="0">
                <a:ea typeface="Segoe UI" pitchFamily="2"/>
                <a:cs typeface="Tahoma" pitchFamily="2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5856" y="323453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Диагностическая структура госпитализированных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етей  ВО в 2022г.</a:t>
            </a:r>
            <a:endParaRPr kumimoji="0" lang="ru-RU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3808" y="1259557"/>
          <a:ext cx="900100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7824" y="1403573"/>
          <a:ext cx="88569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3808" y="395461"/>
            <a:ext cx="7055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Диагностическая структура госпитализированных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подростков ВО в 2022г.</a:t>
            </a:r>
            <a:endParaRPr kumimoji="0" lang="ru-RU" altLang="zh-CN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92" y="251445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Уровень госпитализации </a:t>
            </a:r>
            <a:r>
              <a:rPr lang="ru-RU" b="1" dirty="0" smtClean="0"/>
              <a:t> детей и подростков в   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smtClean="0"/>
              <a:t>психиатрические учреждения (в сравнении по районам). 2022 год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03808" y="1115541"/>
          <a:ext cx="907300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792" y="467469"/>
            <a:ext cx="4896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Показатели </a:t>
            </a:r>
            <a:r>
              <a:rPr lang="ru-RU" b="1" dirty="0" err="1" smtClean="0"/>
              <a:t>инвалидизации</a:t>
            </a:r>
            <a:r>
              <a:rPr lang="ru-RU" b="1" dirty="0" smtClean="0"/>
              <a:t> по психическому заболеванию среди детей и подростков ВО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688383" y="1115541"/>
          <a:ext cx="3672409" cy="1737540"/>
        </p:xfrm>
        <a:graphic>
          <a:graphicData uri="http://schemas.openxmlformats.org/drawingml/2006/table">
            <a:tbl>
              <a:tblPr/>
              <a:tblGrid>
                <a:gridCol w="1584177"/>
                <a:gridCol w="697298"/>
                <a:gridCol w="724311"/>
                <a:gridCol w="666623"/>
              </a:tblGrid>
              <a:tr h="37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5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       2020г.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    2021г.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>
                          <a:latin typeface="Times New Roman"/>
                          <a:ea typeface="Lucida Sans Unicode"/>
                          <a:cs typeface="Mangal"/>
                        </a:rPr>
                        <a:t>  2022г.</a:t>
                      </a:r>
                      <a:endParaRPr lang="ru-RU" sz="14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Всего детей инвалидов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         1108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      1205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    1258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Из них признаны инвалидами впервые в жизни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50" dirty="0">
                        <a:latin typeface="Times New Roman"/>
                        <a:ea typeface="Lucida Sans Unicode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latin typeface="Times New Roman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145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50" dirty="0" smtClean="0">
                        <a:latin typeface="Times New Roman"/>
                        <a:ea typeface="Lucida Sans Unicode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latin typeface="Times New Roman"/>
                          <a:ea typeface="Lucida Sans Unicode"/>
                          <a:cs typeface="Mangal"/>
                        </a:rPr>
                        <a:t>195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      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50" dirty="0" smtClean="0">
                          <a:latin typeface="Times New Roman"/>
                          <a:ea typeface="Lucida Sans Unicode"/>
                          <a:cs typeface="Mangal"/>
                        </a:rPr>
                        <a:t> </a:t>
                      </a:r>
                      <a:r>
                        <a:rPr lang="ru-RU" sz="1400" b="1" kern="150" dirty="0">
                          <a:latin typeface="Times New Roman"/>
                          <a:ea typeface="Lucida Sans Unicode"/>
                          <a:cs typeface="Mangal"/>
                        </a:rPr>
                        <a:t>172</a:t>
                      </a:r>
                      <a:endParaRPr lang="ru-RU" sz="14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5816" y="2915741"/>
          <a:ext cx="626469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31800" y="1187549"/>
          <a:ext cx="9151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1801" y="323453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Показатели </a:t>
            </a:r>
            <a:r>
              <a:rPr lang="ru-RU" b="1" dirty="0" err="1" smtClean="0"/>
              <a:t>инвалидизации</a:t>
            </a:r>
            <a:r>
              <a:rPr lang="ru-RU" b="1" dirty="0" smtClean="0"/>
              <a:t> по психическому заболеванию среди детей и подростков по районам  ВО. 2022 год</a:t>
            </a:r>
            <a:endParaRPr lang="ru-RU" dirty="0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31799" y="6608836"/>
            <a:ext cx="9217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Первичная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инвалидизация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отсутствует в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Бабушкинском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Вашкинском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Верховажском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Вожегодском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Кичгородецком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Междуреченском,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Сямженском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Тотемском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Усть-Кубинском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и </a:t>
            </a:r>
            <a:r>
              <a:rPr kumimoji="0" lang="ru-RU" altLang="zh-CN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Чагодощенском</a:t>
            </a:r>
            <a:r>
              <a:rPr kumimoji="0" lang="ru-RU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районах.</a:t>
            </a:r>
            <a:endParaRPr kumimoji="0" lang="ru-RU" altLang="zh-CN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699279"/>
              </p:ext>
            </p:extLst>
          </p:nvPr>
        </p:nvGraphicFramePr>
        <p:xfrm>
          <a:off x="1007867" y="1043533"/>
          <a:ext cx="8640956" cy="5112570"/>
        </p:xfrm>
        <a:graphic>
          <a:graphicData uri="http://schemas.openxmlformats.org/drawingml/2006/table">
            <a:tbl>
              <a:tblPr/>
              <a:tblGrid>
                <a:gridCol w="1336474"/>
                <a:gridCol w="898868"/>
                <a:gridCol w="1336474"/>
                <a:gridCol w="1336474"/>
                <a:gridCol w="1336474"/>
                <a:gridCol w="1168528"/>
                <a:gridCol w="1168528"/>
                <a:gridCol w="59136"/>
              </a:tblGrid>
              <a:tr h="28403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Годы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 Суицидальное поведение всего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Суицидальное поведение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Суицид завершенный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6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Из них попытки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Из них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err="1">
                          <a:latin typeface="Times New Roman"/>
                          <a:ea typeface="Lucida Sans Unicode"/>
                          <a:cs typeface="Mangal"/>
                        </a:rPr>
                        <a:t>самоповреждающие</a:t>
                      </a: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 действия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Угрозы суицидом, суицидальные мысли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kern="150" dirty="0">
                          <a:latin typeface="Times New Roman"/>
                          <a:ea typeface="Lucida Sans Unicode"/>
                          <a:cs typeface="Mangal"/>
                        </a:rPr>
                        <a:t>ВО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kern="150">
                          <a:latin typeface="Times New Roman"/>
                          <a:ea typeface="Lucida Sans Unicode"/>
                          <a:cs typeface="Mangal"/>
                        </a:rPr>
                        <a:t>РФ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2013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10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5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1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653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2014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7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1                (РФ-1094)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6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788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2015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21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10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6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688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2016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11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8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4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720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2017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31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 5                 (РФ-1694)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9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17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Нет сведений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693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8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2018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28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7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12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9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Нет сведений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788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2019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27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2(РФ-3253)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latin typeface="Times New Roman"/>
                          <a:ea typeface="Lucida Sans Unicode"/>
                          <a:cs typeface="Mangal"/>
                        </a:rPr>
                        <a:t>12</a:t>
                      </a:r>
                      <a:endParaRPr lang="ru-RU" sz="1600" b="1" kern="15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 smtClean="0">
                          <a:latin typeface="Times New Roman"/>
                          <a:ea typeface="Lucida Sans Unicode"/>
                          <a:cs typeface="Mangal"/>
                        </a:rPr>
                        <a:t>13</a:t>
                      </a:r>
                      <a:endParaRPr lang="ru-RU" sz="1600" b="1" kern="15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4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737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2020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14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3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4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7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8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548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2021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48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9 (РФ-3675)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27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12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4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latin typeface="Times New Roman"/>
                          <a:ea typeface="Lucida Sans Unicode"/>
                          <a:cs typeface="Mangal"/>
                        </a:rPr>
                        <a:t>753</a:t>
                      </a:r>
                      <a:endParaRPr lang="ru-RU" sz="1600" b="1" kern="150" dirty="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2022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81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11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58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>
                          <a:latin typeface="Times New Roman"/>
                          <a:ea typeface="Lucida Sans Unicode"/>
                          <a:cs typeface="Mangal"/>
                        </a:rPr>
                        <a:t>12</a:t>
                      </a:r>
                      <a:endParaRPr lang="ru-RU" sz="1600" b="1" kern="150"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50" dirty="0">
                          <a:solidFill>
                            <a:srgbClr val="C00000"/>
                          </a:solidFill>
                          <a:latin typeface="Times New Roman"/>
                          <a:ea typeface="Lucida Sans Unicode"/>
                          <a:cs typeface="Mangal"/>
                        </a:rPr>
                        <a:t>6</a:t>
                      </a:r>
                      <a:endParaRPr lang="ru-RU" sz="1600" b="1" kern="150" dirty="0">
                        <a:solidFill>
                          <a:srgbClr val="C00000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150" dirty="0">
                        <a:latin typeface="Times New Roman"/>
                        <a:ea typeface="Lucida Sans Unicode"/>
                        <a:cs typeface="Mangal"/>
                      </a:endParaRPr>
                    </a:p>
                  </a:txBody>
                  <a:tcPr marL="71755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50" dirty="0">
                          <a:latin typeface="Liberation Serif"/>
                          <a:ea typeface="Lucida Sans Unicode"/>
                          <a:cs typeface="Mang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35857" y="251445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Суицидальное поведение несовершеннолетних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-48399"/>
            <a:ext cx="2279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/>
                <a:ea typeface="NSimSun" pitchFamily="49" charset="-122"/>
                <a:cs typeface="Arial" pitchFamily="34" charset="0"/>
              </a:rPr>
              <a:t>.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 rot="10800000" flipV="1">
            <a:off x="359792" y="315232"/>
            <a:ext cx="77768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МОНИТОРИНГ</a:t>
            </a:r>
            <a:r>
              <a:rPr kumimoji="0" lang="ru-RU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СУИЦИДОВ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808" y="1043533"/>
            <a:ext cx="835292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/>
              <a:t>Ежемесячно </a:t>
            </a:r>
            <a:r>
              <a:rPr lang="ru-RU" sz="2400" b="1" dirty="0"/>
              <a:t>до 05 числа </a:t>
            </a:r>
            <a:r>
              <a:rPr lang="ru-RU" sz="2400" dirty="0"/>
              <a:t> месяца, следующего за отчетным, направлять главному внештатному специалисту детскому психиатру Кокаревой О.А. на адрес электронной почты </a:t>
            </a:r>
            <a:r>
              <a:rPr lang="ru-RU" sz="2400" dirty="0" err="1">
                <a:hlinkClick r:id="rId2"/>
              </a:rPr>
              <a:t>kok.olya@list.ru</a:t>
            </a:r>
            <a:r>
              <a:rPr lang="ru-RU" sz="2400" dirty="0"/>
              <a:t>  заполненную форму мониторинга суицидов у детей и подростков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816" y="3419797"/>
            <a:ext cx="820891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dirty="0" smtClean="0"/>
              <a:t>Регламент </a:t>
            </a:r>
            <a:r>
              <a:rPr lang="ru-RU" sz="2400" dirty="0"/>
              <a:t>межведомственного взаимодействия в случаях незавершенного и завершенного суицида несовершеннолетнего, совершения несовершеннолетним </a:t>
            </a:r>
            <a:r>
              <a:rPr lang="ru-RU" sz="2400" dirty="0" err="1"/>
              <a:t>самоповреждающих</a:t>
            </a:r>
            <a:r>
              <a:rPr lang="ru-RU" sz="2400" dirty="0"/>
              <a:t> действий», </a:t>
            </a:r>
            <a:r>
              <a:rPr lang="ru-RU" sz="2400" dirty="0" smtClean="0"/>
              <a:t>утвержденный </a:t>
            </a:r>
            <a:r>
              <a:rPr lang="ru-RU" sz="2400" dirty="0"/>
              <a:t>областной комиссией по делам несовершеннолетних и защите их прав 09.04.2021 года с изменениями от 27.12.2022 </a:t>
            </a:r>
            <a:r>
              <a:rPr lang="ru-RU" sz="2400" dirty="0" smtClean="0"/>
              <a:t>года.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840" y="251445"/>
            <a:ext cx="52119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b="1" dirty="0"/>
              <a:t>ПРОФИЛАКТИКА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896" y="827509"/>
            <a:ext cx="7704856" cy="63709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 </a:t>
            </a:r>
            <a:r>
              <a:rPr lang="ru-RU" sz="2400" b="1" dirty="0"/>
              <a:t>Информирование</a:t>
            </a:r>
            <a:r>
              <a:rPr lang="ru-RU" sz="2400" dirty="0"/>
              <a:t> (педагоги, родители)</a:t>
            </a:r>
          </a:p>
          <a:p>
            <a:pPr lvl="0"/>
            <a:r>
              <a:rPr lang="ru-RU" sz="2400" i="1" dirty="0"/>
              <a:t> 1.Профилактика зависимостей, в том числе нехимических и </a:t>
            </a:r>
            <a:r>
              <a:rPr lang="ru-RU" sz="2400" i="1" dirty="0" err="1"/>
              <a:t>Интернет-угроз</a:t>
            </a:r>
            <a:endParaRPr lang="ru-RU" sz="2400" i="1" dirty="0"/>
          </a:p>
          <a:p>
            <a:pPr lvl="0"/>
            <a:r>
              <a:rPr lang="ru-RU" sz="2400" i="1" dirty="0"/>
              <a:t>  2.Профилактика суицидального поведения</a:t>
            </a:r>
          </a:p>
          <a:p>
            <a:pPr lvl="0"/>
            <a:r>
              <a:rPr lang="ru-RU" sz="2400" i="1" dirty="0"/>
              <a:t>  3.Детско-родительские отношения, профилактика жестокого обращения, проблемы подросткового возраста</a:t>
            </a:r>
          </a:p>
          <a:p>
            <a:pPr lvl="0"/>
            <a:r>
              <a:rPr lang="ru-RU" sz="2400" i="1" dirty="0"/>
              <a:t>4.Информирование о деятельности служб кризисной и специализированной  помощи  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err="1" smtClean="0"/>
              <a:t>Психообразование</a:t>
            </a:r>
            <a:r>
              <a:rPr lang="ru-RU" sz="2400" b="1" dirty="0" smtClean="0"/>
              <a:t> </a:t>
            </a:r>
            <a:r>
              <a:rPr lang="ru-RU" sz="2400" b="1" dirty="0"/>
              <a:t>и формирование установки на здоровый образ жизни </a:t>
            </a:r>
            <a:r>
              <a:rPr lang="ru-RU" sz="2400" dirty="0"/>
              <a:t>(родители, дети)  </a:t>
            </a:r>
          </a:p>
          <a:p>
            <a:pPr lvl="0"/>
            <a:r>
              <a:rPr lang="ru-RU" sz="2400" i="1" dirty="0"/>
              <a:t>1.Формирование </a:t>
            </a:r>
            <a:r>
              <a:rPr lang="ru-RU" sz="2400" i="1" dirty="0" err="1"/>
              <a:t>стрессоустойчивости</a:t>
            </a:r>
            <a:r>
              <a:rPr lang="ru-RU" sz="2400" i="1" dirty="0"/>
              <a:t>, способы  преодоления   жизненных трудностей, гармоничных взаимоотношений</a:t>
            </a:r>
          </a:p>
          <a:p>
            <a:pPr lvl="0"/>
            <a:r>
              <a:rPr lang="ru-RU" sz="2400" i="1" dirty="0"/>
              <a:t>2.Тренинги личностного роста</a:t>
            </a:r>
          </a:p>
          <a:p>
            <a:r>
              <a:rPr lang="ru-RU" sz="2400" i="1" dirty="0"/>
              <a:t>3.Школа осознанного </a:t>
            </a:r>
            <a:r>
              <a:rPr lang="ru-RU" sz="2400" i="1" dirty="0" err="1"/>
              <a:t>родительства</a:t>
            </a:r>
            <a:endParaRPr lang="ru-RU" sz="24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816" y="539477"/>
            <a:ext cx="69838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Тенденции развития специализированной </a:t>
            </a:r>
          </a:p>
          <a:p>
            <a:r>
              <a:rPr lang="ru-RU" sz="2000" b="1" dirty="0" smtClean="0"/>
              <a:t>психиатрической помощи детям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3848" y="1656180"/>
            <a:ext cx="8784976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более широкое использование бригадных форм работы в городах , отдаленных участках 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опора на клинические рекомендации (клинические протоколы), стандарты оказания помощи,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решение профилактических вопросов с обеспечением регулярной диспансеризации,  раннего скрининга расстройств,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 развитие медицинской реабилитации с акцентом на клиническую специфику и динамику течения психического расстройства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развитие служб кризисной помощи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912" y="1115541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Крайне важными остаются задачи экономического </a:t>
            </a:r>
            <a:r>
              <a:rPr lang="ru-RU" sz="4000" b="1" i="1" dirty="0" smtClean="0">
                <a:solidFill>
                  <a:srgbClr val="C00000"/>
                </a:solidFill>
              </a:rPr>
              <a:t>обеспечения</a:t>
            </a:r>
            <a:r>
              <a:rPr lang="ru-RU" sz="4000" b="1" i="1" dirty="0" smtClean="0"/>
              <a:t> деятельности службы , 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подготовки</a:t>
            </a:r>
            <a:r>
              <a:rPr lang="ru-RU" sz="4000" b="1" i="1" dirty="0" smtClean="0"/>
              <a:t> кадров </a:t>
            </a:r>
          </a:p>
          <a:p>
            <a:r>
              <a:rPr lang="ru-RU" sz="4000" b="1" i="1" dirty="0" smtClean="0"/>
              <a:t>и </a:t>
            </a:r>
            <a:r>
              <a:rPr lang="ru-RU" sz="4000" b="1" i="1" dirty="0" smtClean="0">
                <a:solidFill>
                  <a:srgbClr val="C00000"/>
                </a:solidFill>
              </a:rPr>
              <a:t>повышения</a:t>
            </a:r>
            <a:r>
              <a:rPr lang="ru-RU" sz="4000" b="1" i="1" dirty="0" smtClean="0"/>
              <a:t> престижа профессии психиатра.</a:t>
            </a:r>
            <a:endParaRPr lang="ru-RU" sz="40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252413"/>
            <a:ext cx="7704138" cy="1236662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ДЕТСКОЕ НАСЕЛЕНИЕ ВОЛОГОДСКОЙ ОБЛАСТИ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2934868"/>
            <a:ext cx="9792840" cy="88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2020год -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249606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детей и подростков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2021 год -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247102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детей и подростков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2022 год-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245258</a:t>
            </a:r>
            <a:r>
              <a:rPr kumimoji="0" lang="ru-RU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детей и подростков</a:t>
            </a: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808" y="467469"/>
            <a:ext cx="703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 </a:t>
            </a:r>
            <a:r>
              <a:rPr lang="ru-RU" b="1" u="sng" dirty="0" smtClean="0"/>
              <a:t>Госпитализация в детское отделение №13  ВОПБ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5856" y="1187549"/>
            <a:ext cx="7704855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/>
              <a:t>Направление </a:t>
            </a:r>
            <a:r>
              <a:rPr lang="ru-RU" b="1" u="sng" dirty="0" smtClean="0"/>
              <a:t>врача-психиатра</a:t>
            </a:r>
            <a:endParaRPr lang="ru-RU" b="1" dirty="0" smtClean="0"/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Результаты анализов (действительны 7 дней):</a:t>
            </a:r>
          </a:p>
          <a:p>
            <a:pPr lvl="0"/>
            <a:r>
              <a:rPr lang="ru-RU" b="1" dirty="0" smtClean="0"/>
              <a:t>-Мазок на дифтерию из зева и носа</a:t>
            </a:r>
          </a:p>
          <a:p>
            <a:pPr lvl="0"/>
            <a:r>
              <a:rPr lang="ru-RU" b="1" dirty="0" smtClean="0"/>
              <a:t>-Кал на </a:t>
            </a:r>
            <a:r>
              <a:rPr lang="ru-RU" b="1" dirty="0" err="1" smtClean="0"/>
              <a:t>энтеропатогенню</a:t>
            </a:r>
            <a:r>
              <a:rPr lang="ru-RU" b="1" dirty="0" smtClean="0"/>
              <a:t> группу бактерий (</a:t>
            </a:r>
            <a:r>
              <a:rPr lang="ru-RU" b="1" dirty="0" err="1" smtClean="0"/>
              <a:t>шигеллы</a:t>
            </a:r>
            <a:r>
              <a:rPr lang="ru-RU" b="1" dirty="0" smtClean="0"/>
              <a:t>, сальмонеллы,      </a:t>
            </a:r>
          </a:p>
          <a:p>
            <a:r>
              <a:rPr lang="ru-RU" b="1" dirty="0" smtClean="0"/>
              <a:t>                                                                                      патогенные </a:t>
            </a:r>
            <a:r>
              <a:rPr lang="ru-RU" b="1" dirty="0" err="1" smtClean="0"/>
              <a:t>эшерихии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-Анализ на </a:t>
            </a:r>
            <a:r>
              <a:rPr lang="ru-RU" b="1" dirty="0" err="1" smtClean="0"/>
              <a:t>коронавирус</a:t>
            </a:r>
            <a:r>
              <a:rPr lang="ru-RU" b="1" dirty="0" smtClean="0"/>
              <a:t> (действителен 48 часов)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Справка об отсутствии инфекции ( действительна 3 дня)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Выписка о прививках + реакция Манту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Выписка из истории развития ребенка (от педиатра)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Характеристика из детского образовательного  учреждения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/>
              <a:t>Для детей, находящихся под опекой или в приемной </a:t>
            </a:r>
            <a:r>
              <a:rPr lang="ru-RU" b="1" dirty="0" err="1" smtClean="0"/>
              <a:t>семье,-копия</a:t>
            </a:r>
            <a:r>
              <a:rPr lang="ru-RU" b="1" dirty="0" smtClean="0"/>
              <a:t> документа (постановления) о назначении опеки, копия паспорта опекуна</a:t>
            </a:r>
          </a:p>
          <a:p>
            <a:pPr>
              <a:buFont typeface="Arial" pitchFamily="34" charset="0"/>
              <a:buChar char="•"/>
            </a:pPr>
            <a:endParaRPr lang="ru-RU" b="1" u="sng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                        </a:t>
            </a:r>
            <a:r>
              <a:rPr lang="ru-RU" b="1" u="sng" dirty="0" smtClean="0"/>
              <a:t> Телефон отделения  8(8172)55-24-16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u="sng" dirty="0" smtClean="0"/>
              <a:t>Заведующий отделением  </a:t>
            </a:r>
            <a:r>
              <a:rPr lang="ru-RU" b="1" u="sng" dirty="0" err="1" smtClean="0"/>
              <a:t>Беляничев</a:t>
            </a:r>
            <a:r>
              <a:rPr lang="ru-RU" b="1" u="sng" dirty="0" smtClean="0"/>
              <a:t> Валерий Владимирович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u="sng" dirty="0" smtClean="0"/>
              <a:t>Врач-психиатр </a:t>
            </a:r>
            <a:r>
              <a:rPr lang="ru-RU" b="1" u="sng" dirty="0" err="1" smtClean="0"/>
              <a:t>Кубасова</a:t>
            </a:r>
            <a:r>
              <a:rPr lang="ru-RU" b="1" u="sng" dirty="0" smtClean="0"/>
              <a:t> Елена Александровна</a:t>
            </a:r>
          </a:p>
          <a:p>
            <a:pPr>
              <a:buFont typeface="Arial" pitchFamily="34" charset="0"/>
              <a:buChar char="•"/>
            </a:pPr>
            <a:r>
              <a:rPr lang="ru-RU" b="1" u="sng" dirty="0" smtClean="0"/>
              <a:t>Врач-психиатр Березина Людмила Николаевна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                                            </a:t>
            </a:r>
            <a:r>
              <a:rPr lang="ru-RU" b="1" u="sng" dirty="0" smtClean="0"/>
              <a:t>    Пост 8(8172)55-22-13   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Сергей\Pictures\спасиб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23453"/>
            <a:ext cx="9217024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 idx="4294967295"/>
          </p:nvPr>
        </p:nvSpPr>
        <p:spPr>
          <a:xfrm>
            <a:off x="551253" y="236215"/>
            <a:ext cx="8619284" cy="12599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300" b="1" dirty="0">
                <a:solidFill>
                  <a:srgbClr val="FF0000"/>
                </a:solidFill>
              </a:rPr>
              <a:t>Структура детской психиатрической службы Вологодской области</a:t>
            </a:r>
          </a:p>
        </p:txBody>
      </p:sp>
      <p:sp>
        <p:nvSpPr>
          <p:cNvPr id="18436" name="Text Box 16"/>
          <p:cNvSpPr txBox="1">
            <a:spLocks noChangeArrowheads="1"/>
          </p:cNvSpPr>
          <p:nvPr/>
        </p:nvSpPr>
        <p:spPr bwMode="auto">
          <a:xfrm>
            <a:off x="393742" y="2047401"/>
            <a:ext cx="4252793" cy="7124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chemeClr val="bg1"/>
                </a:solidFill>
              </a:rPr>
              <a:t>амбулаторная</a:t>
            </a:r>
          </a:p>
        </p:txBody>
      </p:sp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5834862" y="2668636"/>
            <a:ext cx="3412712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5985377" y="2047401"/>
            <a:ext cx="3579813" cy="7124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>
                <a:solidFill>
                  <a:schemeClr val="bg1"/>
                </a:solidFill>
              </a:rPr>
              <a:t>стационарная</a:t>
            </a:r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6142881" y="3543598"/>
            <a:ext cx="2283892" cy="1763772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Детское отделение на 35 коек  БУЗ ВОПБ, койки для подростков в о/психиатрических отделениях</a:t>
            </a:r>
          </a:p>
        </p:txBody>
      </p:sp>
      <p:sp>
        <p:nvSpPr>
          <p:cNvPr id="29703" name="Text Box 24"/>
          <p:cNvSpPr txBox="1">
            <a:spLocks noChangeArrowheads="1"/>
          </p:cNvSpPr>
          <p:nvPr/>
        </p:nvSpPr>
        <p:spPr bwMode="auto">
          <a:xfrm>
            <a:off x="236265" y="3307358"/>
            <a:ext cx="2126381" cy="378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психиатрическая</a:t>
            </a:r>
          </a:p>
        </p:txBody>
      </p:sp>
      <p:sp>
        <p:nvSpPr>
          <p:cNvPr id="29704" name="Text Box 25"/>
          <p:cNvSpPr txBox="1">
            <a:spLocks noChangeArrowheads="1"/>
          </p:cNvSpPr>
          <p:nvPr/>
        </p:nvSpPr>
        <p:spPr bwMode="auto">
          <a:xfrm>
            <a:off x="2992686" y="3307358"/>
            <a:ext cx="2913931" cy="37877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психотерапевтическая</a:t>
            </a:r>
          </a:p>
        </p:txBody>
      </p:sp>
      <p:sp>
        <p:nvSpPr>
          <p:cNvPr id="29705" name="AutoShape 26"/>
          <p:cNvSpPr>
            <a:spLocks noChangeArrowheads="1"/>
          </p:cNvSpPr>
          <p:nvPr/>
        </p:nvSpPr>
        <p:spPr bwMode="auto">
          <a:xfrm>
            <a:off x="1023814" y="2834879"/>
            <a:ext cx="551284" cy="47248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29706" name="AutoShape 27"/>
          <p:cNvSpPr>
            <a:spLocks noChangeArrowheads="1"/>
          </p:cNvSpPr>
          <p:nvPr/>
        </p:nvSpPr>
        <p:spPr bwMode="auto">
          <a:xfrm>
            <a:off x="3307705" y="2834878"/>
            <a:ext cx="630039" cy="393734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29707" name="AutoShape 28"/>
          <p:cNvSpPr>
            <a:spLocks noChangeArrowheads="1"/>
          </p:cNvSpPr>
          <p:nvPr/>
        </p:nvSpPr>
        <p:spPr bwMode="auto">
          <a:xfrm>
            <a:off x="6772920" y="2834879"/>
            <a:ext cx="630039" cy="55122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18447" name="Text Box 29"/>
          <p:cNvSpPr txBox="1">
            <a:spLocks noChangeArrowheads="1"/>
          </p:cNvSpPr>
          <p:nvPr/>
        </p:nvSpPr>
        <p:spPr bwMode="auto">
          <a:xfrm>
            <a:off x="236266" y="3937331"/>
            <a:ext cx="2581300" cy="56344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Диспансерное </a:t>
            </a:r>
            <a:r>
              <a:rPr lang="ru-RU" sz="1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отделение детское  ВОПБ </a:t>
            </a:r>
          </a:p>
        </p:txBody>
      </p:sp>
      <p:sp>
        <p:nvSpPr>
          <p:cNvPr id="18448" name="Text Box 30"/>
          <p:cNvSpPr txBox="1">
            <a:spLocks noChangeArrowheads="1"/>
          </p:cNvSpPr>
          <p:nvPr/>
        </p:nvSpPr>
        <p:spPr bwMode="auto">
          <a:xfrm>
            <a:off x="236231" y="4732344"/>
            <a:ext cx="2581335" cy="148677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Детские приемы ВОПНД №1 (г.Череповец), ВОПНД  №2 (г.В.Устюг), </a:t>
            </a:r>
            <a:r>
              <a:rPr lang="ru-RU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Сокольской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ЦРБ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215665" y="5039784"/>
            <a:ext cx="1707450" cy="1209774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  <a:cs typeface="Arial" charset="0"/>
              </a:rPr>
              <a:t>Детское отделение на 20 коек  БУЗ ВОПНД №1</a:t>
            </a:r>
          </a:p>
        </p:txBody>
      </p:sp>
      <p:sp>
        <p:nvSpPr>
          <p:cNvPr id="29714" name="AutoShape 28"/>
          <p:cNvSpPr>
            <a:spLocks noChangeArrowheads="1"/>
          </p:cNvSpPr>
          <p:nvPr/>
        </p:nvSpPr>
        <p:spPr bwMode="auto">
          <a:xfrm>
            <a:off x="8663037" y="2834879"/>
            <a:ext cx="630039" cy="2047412"/>
          </a:xfrm>
          <a:prstGeom prst="downArrow">
            <a:avLst>
              <a:gd name="adj1" fmla="val 50000"/>
              <a:gd name="adj2" fmla="val 250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ru-RU"/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277283" y="6378495"/>
            <a:ext cx="5159948" cy="932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00794" tIns="50397" rIns="100794" bIns="5039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Детские дневные стационары на 35 мест БУЗ ВОПБ(г.Вологда) 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+10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 БУЗ ВОПНД №1(г.Череповец)</a:t>
            </a:r>
          </a:p>
        </p:txBody>
      </p:sp>
      <p:sp>
        <p:nvSpPr>
          <p:cNvPr id="29716" name="Text Box 39"/>
          <p:cNvSpPr txBox="1">
            <a:spLocks noChangeArrowheads="1"/>
          </p:cNvSpPr>
          <p:nvPr/>
        </p:nvSpPr>
        <p:spPr bwMode="auto">
          <a:xfrm>
            <a:off x="3386461" y="4643933"/>
            <a:ext cx="1984623" cy="56344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lIns="100794" tIns="50397" rIns="100794" bIns="50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" dirty="0">
                <a:solidFill>
                  <a:schemeClr val="bg1"/>
                </a:solidFill>
              </a:rPr>
              <a:t>Прием медицинских психологов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7704138" cy="1138238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>
                <a:ea typeface="Segoe UI" pitchFamily="2"/>
                <a:cs typeface="Tahoma" pitchFamily="2"/>
              </a:rPr>
              <a:t>КАДРЫ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470"/>
              </p:ext>
            </p:extLst>
          </p:nvPr>
        </p:nvGraphicFramePr>
        <p:xfrm>
          <a:off x="503809" y="1331563"/>
          <a:ext cx="8496943" cy="5773394"/>
        </p:xfrm>
        <a:graphic>
          <a:graphicData uri="http://schemas.openxmlformats.org/drawingml/2006/table">
            <a:tbl>
              <a:tblPr/>
              <a:tblGrid>
                <a:gridCol w="4599427"/>
                <a:gridCol w="1951720"/>
                <a:gridCol w="1945796"/>
              </a:tblGrid>
              <a:tr h="341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8374" marR="13026" marT="13026" marB="1302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 2017</a:t>
                      </a: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 smtClean="0">
                          <a:solidFill>
                            <a:srgbClr val="00000A"/>
                          </a:solidFill>
                          <a:latin typeface="Calibri"/>
                          <a:ea typeface="Lucida Sans Unicode"/>
                          <a:cs typeface="Mangal"/>
                        </a:rPr>
                        <a:t>2022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10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>
                          <a:solidFill>
                            <a:srgbClr val="10253F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Штатных должностей врачей-психиатров детских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8374" marR="13026" marT="13026" marB="1302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 24,5</a:t>
                      </a: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>
                          <a:solidFill>
                            <a:srgbClr val="00000A"/>
                          </a:solidFill>
                          <a:latin typeface="Calibri"/>
                          <a:ea typeface="Lucida Sans Unicode"/>
                          <a:cs typeface="Mangal"/>
                        </a:rPr>
                        <a:t>24,5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15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>
                          <a:solidFill>
                            <a:srgbClr val="10253F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Занято должностей психиатров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8374" marR="13026" marT="13026" marB="1302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18,25</a:t>
                      </a: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 smtClean="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14,0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915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>
                          <a:solidFill>
                            <a:srgbClr val="10253F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Физических лиц психиатров</a:t>
                      </a:r>
                      <a:endParaRPr lang="ru-RU" sz="2000" b="1" kern="10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8374" marR="13026" marT="13026" marB="1302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11</a:t>
                      </a: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 smtClean="0">
                          <a:solidFill>
                            <a:srgbClr val="00000A"/>
                          </a:solidFill>
                          <a:latin typeface="Calibri"/>
                          <a:ea typeface="Lucida Sans Unicode"/>
                          <a:cs typeface="Mangal"/>
                        </a:rPr>
                        <a:t>15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1902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>
                          <a:solidFill>
                            <a:srgbClr val="10253F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Укомплектованность врачебными должностями  (% занятых должностей к штатам)</a:t>
                      </a:r>
                      <a:endParaRPr lang="ru-RU" sz="2000" b="1" kern="10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8374" marR="13026" marT="13026" marB="1302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74,5</a:t>
                      </a: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 smtClean="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57,1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9733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>
                          <a:solidFill>
                            <a:srgbClr val="10253F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Укомплектованность физическими лицами </a:t>
                      </a:r>
                      <a:endParaRPr lang="ru-RU" sz="2000" b="1" kern="10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>
                          <a:solidFill>
                            <a:srgbClr val="10253F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(%  врачей физ. лиц к штатам)</a:t>
                      </a:r>
                      <a:endParaRPr lang="ru-RU" sz="2000" b="1" kern="10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8374" marR="13026" marT="13026" marB="13026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44,9</a:t>
                      </a: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b="1" kern="100" dirty="0" smtClean="0">
                          <a:solidFill>
                            <a:srgbClr val="00000A"/>
                          </a:solidFill>
                          <a:latin typeface="Liberation Serif"/>
                          <a:ea typeface="Lucida Sans Unicode"/>
                          <a:cs typeface="Mangal"/>
                        </a:rPr>
                        <a:t>61,2</a:t>
                      </a:r>
                      <a:endParaRPr lang="ru-RU" sz="2000" b="1" kern="100" dirty="0">
                        <a:solidFill>
                          <a:srgbClr val="00000A"/>
                        </a:solidFill>
                        <a:latin typeface="Liberation Serif"/>
                        <a:ea typeface="Lucida Sans Unicode"/>
                        <a:cs typeface="Mangal"/>
                      </a:endParaRPr>
                    </a:p>
                  </a:txBody>
                  <a:tcPr marL="0" marR="4652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784" y="467470"/>
            <a:ext cx="9289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Показатели болезненности психически больных контингентов детей</a:t>
            </a:r>
            <a:endParaRPr lang="ru-RU" dirty="0"/>
          </a:p>
          <a:p>
            <a:r>
              <a:rPr lang="ru-RU" b="1" dirty="0"/>
              <a:t>и подростков от 0 до 17 лет включительно на 100 тыс. детского населения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3768" y="1115541"/>
          <a:ext cx="957706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03809" y="101331"/>
            <a:ext cx="90730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Диагностическая структура болезненности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детей и подростков ВО в 2022г.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31800" y="971525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31801" y="13934"/>
            <a:ext cx="92170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Показатели первичной заболеваемости психическими заболеваниями контингентов детей и подростков от 0 до 17 лет включительно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на 100 тыс. детского населения Вологодской области за 2020-2022 гг.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5816" y="1187549"/>
          <a:ext cx="9001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824" y="395461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Диагностическая структура заболеваемости </a:t>
            </a:r>
            <a:endParaRPr lang="ru-RU" sz="2000" b="1" dirty="0" smtClean="0"/>
          </a:p>
          <a:p>
            <a:r>
              <a:rPr lang="ru-RU" sz="2000" b="1" dirty="0" smtClean="0"/>
              <a:t>детей </a:t>
            </a:r>
            <a:r>
              <a:rPr lang="ru-RU" sz="2000" b="1" dirty="0"/>
              <a:t>и подростков </a:t>
            </a:r>
            <a:r>
              <a:rPr lang="ru-RU" sz="2000" b="1" dirty="0" smtClean="0"/>
              <a:t>ВО </a:t>
            </a:r>
            <a:r>
              <a:rPr lang="ru-RU" sz="2000" b="1" dirty="0"/>
              <a:t>в </a:t>
            </a:r>
            <a:r>
              <a:rPr lang="ru-RU" sz="2000" b="1" dirty="0" smtClean="0"/>
              <a:t>2022г</a:t>
            </a:r>
            <a:r>
              <a:rPr lang="ru-RU" dirty="0"/>
              <a:t>.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5816" y="1259557"/>
          <a:ext cx="9001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31800" y="194821"/>
            <a:ext cx="90730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Показатели первичной заболеваемости психическими заболеваниями контингентов детей и подростков от 0 до 17 лет включительно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на 100 тыс. детского населения Вологодской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за 2022 гг. (в сравнении по районам)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7784" y="1475581"/>
          <a:ext cx="9505055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andard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усто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811</Words>
  <Application>Microsoft Office PowerPoint</Application>
  <PresentationFormat>Произвольный</PresentationFormat>
  <Paragraphs>229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8" baseType="lpstr">
      <vt:lpstr>Microsoft YaHei</vt:lpstr>
      <vt:lpstr>NSimSun</vt:lpstr>
      <vt:lpstr>宋体</vt:lpstr>
      <vt:lpstr>Arial</vt:lpstr>
      <vt:lpstr>Calibri</vt:lpstr>
      <vt:lpstr>Liberation Sans</vt:lpstr>
      <vt:lpstr>Liberation Serif</vt:lpstr>
      <vt:lpstr>Lucida Sans Unicode</vt:lpstr>
      <vt:lpstr>Mangal</vt:lpstr>
      <vt:lpstr>Segoe UI</vt:lpstr>
      <vt:lpstr>StarSymbol</vt:lpstr>
      <vt:lpstr>Tahoma</vt:lpstr>
      <vt:lpstr>Times New Roman</vt:lpstr>
      <vt:lpstr>Standard 2</vt:lpstr>
      <vt:lpstr>Пустой слайд</vt:lpstr>
      <vt:lpstr>Тема Office</vt:lpstr>
      <vt:lpstr>1_Тема Office</vt:lpstr>
      <vt:lpstr>ПРОБЛЕМЫ ОРГАНИЗАЦИИ ПСИХИАТРИЧЕСКОЙ ПОМОЩИ ДЕТСКОМУ НАСЕЛЕНИЮ ВОЛОГОДСКОЙ ОБЛАСТИ</vt:lpstr>
      <vt:lpstr>ДЕТСКОЕ НАСЕЛЕНИЕ ВОЛОГОДСКОЙ ОБЛАСТИ</vt:lpstr>
      <vt:lpstr>Структура детской психиатрической службы Вологодской области</vt:lpstr>
      <vt:lpstr>КАДРЫ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>Сергей</dc:creator>
  <dc:description>Those creative commons textures have been used:
http://www.flickr.com/photos/kellyloveswhales/3505365913/ by 'Kelly Loves Whales'
http://www.flickr.com/photos/digitalyardsale/4806075532/in/photostream/ by Nick Merritt
License: https://creativecommons.org/licenses/by-sa/3.0/</dc:description>
  <cp:lastModifiedBy>user</cp:lastModifiedBy>
  <cp:revision>24</cp:revision>
  <dcterms:created xsi:type="dcterms:W3CDTF">2023-04-20T16:33:46Z</dcterms:created>
  <dcterms:modified xsi:type="dcterms:W3CDTF">2023-04-21T05:27:15Z</dcterms:modified>
</cp:coreProperties>
</file>