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1"/>
  </p:notesMasterIdLst>
  <p:sldIdLst>
    <p:sldId id="256" r:id="rId2"/>
    <p:sldId id="257" r:id="rId3"/>
    <p:sldId id="259" r:id="rId4"/>
    <p:sldId id="261" r:id="rId5"/>
    <p:sldId id="262" r:id="rId6"/>
    <p:sldId id="258" r:id="rId7"/>
    <p:sldId id="264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7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4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1112A-780D-4A8A-925B-C874F5C9E067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6304CF-324A-40C5-93D6-05A88FF4D9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630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304CF-324A-40C5-93D6-05A88FF4D9E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351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B3F0D9B-9D15-400D-9790-3AC9911C9B1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20D5A4F-F79A-4C10-ABAE-0EF2AEF0D5FC}" type="slidenum">
              <a:rPr lang="ru-RU" smtClean="0"/>
              <a:t>‹#›</a:t>
            </a:fld>
            <a:endParaRPr lang="ru-RU"/>
          </a:p>
        </p:txBody>
      </p:sp>
      <p:grpSp>
        <p:nvGrpSpPr>
          <p:cNvPr id="9" name="Group 8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29809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D9B-9D15-400D-9790-3AC9911C9B1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5A4F-F79A-4C10-ABAE-0EF2AEF0D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747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D9B-9D15-400D-9790-3AC9911C9B1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5A4F-F79A-4C10-ABAE-0EF2AEF0D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52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D9B-9D15-400D-9790-3AC9911C9B1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5A4F-F79A-4C10-ABAE-0EF2AEF0D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593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F0D9B-9D15-400D-9790-3AC9911C9B1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D5A4F-F79A-4C10-ABAE-0EF2AEF0D5F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25837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D9B-9D15-400D-9790-3AC9911C9B1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5A4F-F79A-4C10-ABAE-0EF2AEF0D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694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D9B-9D15-400D-9790-3AC9911C9B1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5A4F-F79A-4C10-ABAE-0EF2AEF0D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187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D9B-9D15-400D-9790-3AC9911C9B1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5A4F-F79A-4C10-ABAE-0EF2AEF0D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356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F0D9B-9D15-400D-9790-3AC9911C9B1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D5A4F-F79A-4C10-ABAE-0EF2AEF0D5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30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F0D9B-9D15-400D-9790-3AC9911C9B1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D5A4F-F79A-4C10-ABAE-0EF2AEF0D5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311467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3F0D9B-9D15-400D-9790-3AC9911C9B1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0D5A4F-F79A-4C10-ABAE-0EF2AEF0D5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37711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B3F0D9B-9D15-400D-9790-3AC9911C9B1F}" type="datetimeFigureOut">
              <a:rPr lang="ru-RU" smtClean="0"/>
              <a:t>19.04.2023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A20D5A4F-F79A-4C10-ABAE-0EF2AEF0D5F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09200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15152" y="2570237"/>
            <a:ext cx="8361229" cy="209822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внедрения клинических рекомендаций и стандартов оказания медицинской помощи по профилю «психиатрия»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БУЗ ВО «Вологодский областной психоневрологический </a:t>
            </a:r>
            <a:b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 № 1»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92183" y="4598118"/>
            <a:ext cx="6831673" cy="1086237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Главный врач </a:t>
            </a:r>
          </a:p>
          <a:p>
            <a:pPr algn="r"/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БУЗ ВО «ВО ПНД № 1»</a:t>
            </a:r>
          </a:p>
          <a:p>
            <a:pPr algn="r"/>
            <a:r>
              <a:rPr lang="ru-RU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В.А.Воронов</a:t>
            </a:r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382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508"/>
            <a:ext cx="10726614" cy="66821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ведения больных (раздел немедикаментозных методов лечения и реабилитации)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11715" y="951571"/>
            <a:ext cx="6286499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данного раздела протоколов, в соответствии с требованиями стандартов и клинических рекомендаций, учреждением были проведены следующие мероприятия: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Рабочими группами, состоящими из врачей-психиатров, медицинских психологов, логопедов, врача-физиотерапевта были разработаны следующие методики проведения профилактических и реабилитационных мероприятий: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1.1. Методика проведения семейного клинико-психологического консультирования  при деменции (</a:t>
            </a:r>
            <a:r>
              <a:rPr lang="en-US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– </a:t>
            </a:r>
            <a:r>
              <a:rPr lang="en-US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03)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1.2. Методика проведения лечебной физкультуры при заболеваниях центральной нервной системы и головного мозга (</a:t>
            </a:r>
            <a:r>
              <a:rPr lang="en-US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– </a:t>
            </a:r>
            <a:r>
              <a:rPr lang="en-US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03, остальные нозологии по показаниям)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1.3. Методика проведения нейропсихологической реабилитации при деменции 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– </a:t>
            </a:r>
            <a:r>
              <a:rPr lang="en-US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1.4. Методика проведения групповой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психообразовательной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с больными с психическими расстройствами и расстройствами поведения (</a:t>
            </a:r>
            <a:r>
              <a:rPr lang="en-US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20)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1.5. Методика проведения медико-логопедической тонально-ритмической процедуры при специфических расстройствах речи у детей (</a:t>
            </a:r>
            <a:r>
              <a:rPr lang="en-US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80)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1.6. Методика нейропсихологической коррекционно-восстановительной процедуры при нарушениях психических функций у детей (</a:t>
            </a:r>
            <a:r>
              <a:rPr lang="en-US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80, </a:t>
            </a:r>
            <a:r>
              <a:rPr lang="en-US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84)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Медицинский психолог детского психиатрического отделения прошел обучение по программе </a:t>
            </a:r>
            <a:r>
              <a:rPr lang="ru-RU" sz="1300" dirty="0">
                <a:solidFill>
                  <a:srgbClr val="000000"/>
                </a:solidFill>
              </a:rPr>
              <a:t> </a:t>
            </a:r>
            <a:r>
              <a:rPr lang="ru-RU" sz="13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"Нейропсихологическая диагностика и когнитивная коррекция детей и подростков. Системный анализ нарушений высших корковых функций"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(Институт дополнительного профессионального образования)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Медицинские психологи прошли цикл профессионального усовершенствования, включавший в себя блок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психообразовательной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с пациентами, страдающими психическими расстройствами (Институт психотерапии и медицинской психологии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им.Б.Д.Карвасарского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Приступили к выполнению ЭСТ с анестезиологическим пособием и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транскраниальной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магнитивной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стимуляции головного мозга</a:t>
            </a: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12" y="951571"/>
            <a:ext cx="4898865" cy="566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84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067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клинико-психологическое консультирование при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деменции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64" y="1275373"/>
            <a:ext cx="4029075" cy="5372100"/>
          </a:xfrm>
        </p:spPr>
      </p:pic>
      <p:sp>
        <p:nvSpPr>
          <p:cNvPr id="5" name="TextBox 4"/>
          <p:cNvSpPr txBox="1"/>
          <p:nvPr/>
        </p:nvSpPr>
        <p:spPr>
          <a:xfrm>
            <a:off x="5380892" y="1415562"/>
            <a:ext cx="655027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Семейное клинико-психологическое консультирование предполагает под собой кратковременный и эпизодический характер взаимодействия медицинского психолога и клиента в рамках от одной до шести встреч продолжительностью до одного часа. Количество встреч определяется сложностью и количеством проблем. Консультативная работа ведется преимущественно с ситуационными проблемами, решаемыми на уровне сознания. </a:t>
            </a:r>
            <a:endParaRPr lang="ru-RU" sz="16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</a:t>
            </a:r>
            <a:r>
              <a:rPr lang="ru-RU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психолога состоит в том, чтобы помочь клиенту посмотреть на свои проблемы и жизненные сложности со стороны, продемонстрировать и обсудить те стороны взаимоотношений, которые, будучи источником трудностей, обычно не осознаются и не контролируются.</a:t>
            </a:r>
          </a:p>
          <a:p>
            <a:r>
              <a:rPr lang="ru-RU" sz="16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цель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изучение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запроса или проблемы членов семьи для изменения их ролевого взаимодействия в режиме ухода за родственником, страдающим деменцией. Психологическое консультирование семьи должно быть направлено на восстановление или преобразование связей ее членов друг с другом и миром, на развитие умения понимать друг друга и формировать семейное «мы», гибко регулируя отношения как внутри семьи, так и с различными социальными группами.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41415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0677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Лечебная физкультура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заболеваниях центральной нервной системы и головного мозга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1383" y="3965046"/>
            <a:ext cx="3832524" cy="2874393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928" y="1106252"/>
            <a:ext cx="3809002" cy="285675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647" y="3963003"/>
            <a:ext cx="3772333" cy="287643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468" y="1106252"/>
            <a:ext cx="3809002" cy="285675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33365" y="1174376"/>
            <a:ext cx="3352800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2022 года в штате учреждения работает инструктор по адаптивной физической культуре. Разработаны программы индивидуальной и групповой работы с пациентами в зависимости от возрастного состава и нозологии.</a:t>
            </a:r>
            <a:endParaRPr lang="ru-RU" sz="19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1765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067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Нейропсихологическая реабилитация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деменции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8" y="1257300"/>
            <a:ext cx="4775200" cy="3581400"/>
          </a:xfrm>
        </p:spPr>
      </p:pic>
      <p:sp>
        <p:nvSpPr>
          <p:cNvPr id="5" name="TextBox 4"/>
          <p:cNvSpPr txBox="1"/>
          <p:nvPr/>
        </p:nvSpPr>
        <p:spPr>
          <a:xfrm>
            <a:off x="5785338" y="1345436"/>
            <a:ext cx="6066693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Стабилизация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межполушарного взаимодействия  (необходимо соединить мир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 с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миром предметов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endParaRPr lang="ru-RU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Повышение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умственной работоспособности и оптимизация психоэмоционального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состояния;</a:t>
            </a:r>
            <a:endParaRPr lang="ru-RU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Реконструкция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речевых навыков с использованием алгоритмов, благодаря которым эти навыки были приобретены и стали составными частями внутренней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речи; </a:t>
            </a:r>
            <a:endParaRPr lang="ru-RU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Преодоление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речевой </a:t>
            </a:r>
            <a:r>
              <a:rPr lang="ru-RU" sz="17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инактивности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создание условий для повышения речевой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инициативы; </a:t>
            </a:r>
            <a:endParaRPr lang="ru-RU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Преодоление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дефектов внутреннего речевого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программирования;</a:t>
            </a:r>
            <a:endParaRPr lang="ru-RU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Восстановление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коммуникативной функции речи. </a:t>
            </a:r>
          </a:p>
          <a:p>
            <a:pPr lvl="0" algn="ctr"/>
            <a:endParaRPr lang="ru-RU" sz="17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3138" y="4941277"/>
            <a:ext cx="552645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основных блоков упражнений: 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7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Кинезиологические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упражнения, основанные на переходе из одной позиции в другую 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Цепочки движений 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Упражнения с кубиками 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Упражнения с мячиками 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Рисование двумя руками </a:t>
            </a:r>
          </a:p>
          <a:p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3892" y="5231423"/>
            <a:ext cx="525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Упражнения для развития крупной моторики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Упражнения с карандашами 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Упражнения на релаксацию</a:t>
            </a:r>
            <a:endParaRPr lang="ru-R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2875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0677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психообразовательная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больными с психическими расстройствами и расстройствами поведения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982" y="2286000"/>
            <a:ext cx="2686050" cy="35814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523" y="1342292"/>
            <a:ext cx="3645877" cy="273440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615" y="3991707"/>
            <a:ext cx="3645877" cy="27344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86700" y="1441938"/>
            <a:ext cx="4305299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Психообразование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стимуляции активной позиции в преодолении психического заболевания и его последствий, формированию ответственности за свое социальное поведение и выработке адекватной стратегии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совладания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болезнью, восстановлению нарушенных из-за психического заболевания социальных контактов и повышению социальной компетентности.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36798" y="4252967"/>
            <a:ext cx="418167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цикл </a:t>
            </a:r>
            <a:r>
              <a:rPr lang="ru-RU" sz="1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психообразования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 10-12 занятий продолжительностью 45 минут каждое.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Частота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занятий - 1-2 в неделю (при ограниченной длительности пребывания больного в условиях стационара возможно увеличение до 3 раз в неделю). Каждая последующая встреча является продолжением предыдущей, так что участники группы должны посетить весь цикл.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73209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0677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Медико-логопедическая тонально-ритмическая процедура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специфических расстройствах речи у детей</a:t>
            </a:r>
            <a:endParaRPr lang="ru-RU" sz="36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616" y="4450489"/>
            <a:ext cx="3210015" cy="240751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918" y="4456108"/>
            <a:ext cx="3202523" cy="2401892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032" y="1137139"/>
            <a:ext cx="2686050" cy="358140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4975" y="1137139"/>
            <a:ext cx="2686050" cy="358139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69677" y="1389185"/>
            <a:ext cx="5802923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Медико-логопедическая тонально-ритмическая процедура представляет собой особую методику, направленную на решение целого комплекса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метод работы при котором используются музыкальные, двигательные и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словесные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  элементы.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медико-логопедической тонально-ритмической процедуре – это игры и упражнения на подражание взрослому, сопровождаемые специально подобранной музыкой. Музыка не просто сопровождает движение и речь, а является их организующим началом. Главное назначение данной процедуры для детей – коррекция или развитие речевых навыков. С ее помощью можно избавить ребенка от таких речевых проблем, как заикание, нарушение произношения, слишком медленная или слишком быстрая речь, несогласованная речь, речь простыми фразами (алалия, задержка речевого развития (ЗРР),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диспраксия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аутизм,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 др. </a:t>
            </a:r>
          </a:p>
        </p:txBody>
      </p:sp>
    </p:spTree>
    <p:extLst>
      <p:ext uri="{BB962C8B-B14F-4D97-AF65-F5344CB8AC3E}">
        <p14:creationId xmlns:p14="http://schemas.microsoft.com/office/powerpoint/2010/main" val="36899239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0677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Нейропсихологическая коррекционно-восстановительная процедура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нарушениях психических функций у детей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3569677" y="1389185"/>
            <a:ext cx="58029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Данная программа представляет собой цикл занятий для детей с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низконормативным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условно отклоняющимся типом развития, имеющих общее недоразвитие речи, нарушения речевой и двигательной сфер, нарушения пространственного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восприятия схемы тела (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соматогнозиса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разработана таким образом, что воздействие производится, прежде всего, на сенсомоторный уровень развития ребёнка, т. к, именно он является базальным для дальнейшего развития речи и других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высших психических функций.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Двигательные методы восстанавливают, активизируют и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простраивают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взаимодействие между различными уровнями и аспектами психической деятельности, одним из которых является речь. Когнитивные же методы позволяют осознанно применять приобретённые навыки и способствуют развитию произвольной регуляции деятельности и речи ребёнка. </a:t>
            </a:r>
            <a:endParaRPr lang="ru-RU" sz="12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Нейропсихологическая коррекция показана при таких видах диагноза как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детский аутизм; ЗПР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(задержка психического развития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ЗРР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(задержка речевого развития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алалия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дизартрия; СДВГ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(синдром дефицита внимания и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гиперактивность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дислексия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дисграфия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(нарушение письма и чтения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 ДЦП; органические психические расстройства;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нейрокоррекция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 помогает при проблемах в обучении различного характера.</a:t>
            </a: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71" y="1250620"/>
            <a:ext cx="2707068" cy="203770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71" y="3379414"/>
            <a:ext cx="2707068" cy="20377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77" y="4715844"/>
            <a:ext cx="2707068" cy="20377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1250620"/>
            <a:ext cx="2707068" cy="20377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228" y="4715844"/>
            <a:ext cx="2694506" cy="20282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34" y="3380290"/>
            <a:ext cx="2714600" cy="203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931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40677"/>
            <a:ext cx="9601200" cy="1485900"/>
          </a:xfrm>
        </p:spPr>
        <p:txBody>
          <a:bodyPr>
            <a:normAutofit/>
          </a:bodyPr>
          <a:lstStyle/>
          <a:p>
            <a:pPr algn="ctr"/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Транскраниальная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магнитная стимуляция и электросудорожная терапия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592" y="1195754"/>
            <a:ext cx="4775200" cy="3581400"/>
          </a:xfrm>
        </p:spPr>
      </p:pic>
      <p:sp>
        <p:nvSpPr>
          <p:cNvPr id="7" name="TextBox 6"/>
          <p:cNvSpPr txBox="1"/>
          <p:nvPr/>
        </p:nvSpPr>
        <p:spPr>
          <a:xfrm>
            <a:off x="821592" y="4888523"/>
            <a:ext cx="4775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Физиотерапевтический метод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позволяющий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неинвазивно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стимулировать кору головного мозга при помощи коротких магнитных импульсов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Показания согласно КР: резистентные формы депрессий. В наличии  - портативный аппарат (низкочастотный).</a:t>
            </a:r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137" y="1190625"/>
            <a:ext cx="4782039" cy="35865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58538" y="4777154"/>
            <a:ext cx="475663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Электросудорожная терапия – немедикаментозный метод лечения психических расстройств. 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Модифицированная </a:t>
            </a:r>
            <a:r>
              <a:rPr lang="ru-RU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ЭСТ - современная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наиболее широко применяемая в развитых странах и соответствующая актуальному уровню развития медицины методика, при которой воздействие на ЦНС электрическими импульсами проводится после применения квалифицированным врачом-анестезиологом анестезиологического пособия в виде </a:t>
            </a:r>
            <a:r>
              <a:rPr lang="ru-RU" sz="1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миорелаксантов</a:t>
            </a: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средств для общего наркоза.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5481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599" y="120785"/>
            <a:ext cx="9601200" cy="14859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мы сделали для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внедрения стандартов медицинской помощи и клинических рекомендаций</a:t>
            </a:r>
            <a:endParaRPr lang="ru-RU" sz="3600" dirty="0"/>
          </a:p>
        </p:txBody>
      </p:sp>
      <p:sp>
        <p:nvSpPr>
          <p:cNvPr id="3" name="Овал 2"/>
          <p:cNvSpPr/>
          <p:nvPr/>
        </p:nvSpPr>
        <p:spPr>
          <a:xfrm>
            <a:off x="3736730" y="1046284"/>
            <a:ext cx="4870939" cy="2955681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499087" y="3072910"/>
            <a:ext cx="5076093" cy="338657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487742" y="1626360"/>
            <a:ext cx="33762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Мотивация сотрудников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(разъяснительная работа, систематическое напоминание, «выбор без выбора»)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47922" y="3722633"/>
            <a:ext cx="337624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сотрудников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(разбор всех протоколов и клинических рекомендаций на врачебных конференциях, своевременный разбор вновь утвержденных КР ежемесячный разбор выявленных нарушений исполнения протоколов, привлечение к участию в образовательных мероприятиях, проводимых в рамках НМО)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717195" y="3074267"/>
            <a:ext cx="5076093" cy="340408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575180" y="3722633"/>
            <a:ext cx="337624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исполнения</a:t>
            </a:r>
          </a:p>
          <a:p>
            <a:pPr algn="ctr"/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(ежемесячная проверка медицинских карт с учетом, в том числе, протоколов ведения больных, с последующей оценкой работы врачебного персонала на основании утвержденных Коллективным договором критериев оценки качества медицинской помощи в учреждении )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241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338" y="701269"/>
            <a:ext cx="5211762" cy="5144311"/>
          </a:xfr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671146" y="2049251"/>
            <a:ext cx="3855720" cy="3011056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r>
              <a:rPr lang="ru-RU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87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1546"/>
            <a:ext cx="9601200" cy="861646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6815" y="720969"/>
            <a:ext cx="11104685" cy="6066693"/>
          </a:xfrm>
        </p:spPr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21 ноября 2011 года N 323-ФЗ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основах охраны здоровья граждан в Российской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Федерации»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17 ноября 2021 г. N 1968 "Об утверждении Правил поэтапного перехода медицинских организаций к оказанию медицинской помощи на основе клинических рекомендаций, разработанных и утвержденных в соответствии с частями 3, 4, 6 - 9 и 11 статьи 37 Федерального закона "Об основах охраны здоровья граждан в Российской Федерации"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80392"/>
            <a:ext cx="10629900" cy="20688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656"/>
          <a:stretch/>
        </p:blipFill>
        <p:spPr>
          <a:xfrm>
            <a:off x="1419956" y="4888523"/>
            <a:ext cx="10581543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85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1546"/>
            <a:ext cx="10656888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имеем в настоящий момент?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3333677"/>
              </p:ext>
            </p:extLst>
          </p:nvPr>
        </p:nvGraphicFramePr>
        <p:xfrm>
          <a:off x="1371600" y="668338"/>
          <a:ext cx="10656888" cy="5237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296">
                  <a:extLst>
                    <a:ext uri="{9D8B030D-6E8A-4147-A177-3AD203B41FA5}">
                      <a16:colId xmlns:a16="http://schemas.microsoft.com/office/drawing/2014/main" val="585655988"/>
                    </a:ext>
                  </a:extLst>
                </a:gridCol>
                <a:gridCol w="3552296">
                  <a:extLst>
                    <a:ext uri="{9D8B030D-6E8A-4147-A177-3AD203B41FA5}">
                      <a16:colId xmlns:a16="http://schemas.microsoft.com/office/drawing/2014/main" val="2165799763"/>
                    </a:ext>
                  </a:extLst>
                </a:gridCol>
                <a:gridCol w="3552296">
                  <a:extLst>
                    <a:ext uri="{9D8B030D-6E8A-4147-A177-3AD203B41FA5}">
                      <a16:colId xmlns:a16="http://schemas.microsoft.com/office/drawing/2014/main" val="3077808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Нозология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Клинические рекомендации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90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00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03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 17.02.2022 г. N 81н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"Когнитивные расстройства у лиц пожилого и старческого возраста" </a:t>
                      </a:r>
                    </a:p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(утв. 2020 г.)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5358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73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05 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 24.12.2012 г. N 1449н 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Делирий, не обусловленный алкоголем и другими </a:t>
                      </a:r>
                      <a:r>
                        <a:rPr lang="ru-RU" sz="1200" i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психоактивными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веществами, у лиц пожилого и старческого возраста (утв.2022 год)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6369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06.0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F 06.2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 24.12.2012 г. N 1449н 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239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06.3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F06.4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 24.12.2012 г. N 1466н, Приказ Минздрава России от 24.12.2012 г. N 1518н,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Минздрава России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24.12.2012 г. N 1517н, Приказ 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Минздрава России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24.12.2012 г. N 1514н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6567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06.5 –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07.9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7342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ru-RU" sz="1200" i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i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 5.07.2022 г. N 474н; Приказ Минздрава России от 5.07.2022 г. N 472н;</a:t>
                      </a:r>
                      <a:r>
                        <a:rPr lang="ru-RU" sz="1200" i="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 5.07.2022 г. N 471н; Приказ Минздрава России от 5.07.2022 г. N 470н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«Шизофрения у детей» (утв. 24.08.2021 г.); «Шизофрения у взрослых» (утв. 24.08.2021 г.); «Фебрильная кататония» (утв. 05.07.2021 г.)</a:t>
                      </a:r>
                    </a:p>
                    <a:p>
                      <a:pPr algn="ctr"/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72052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87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i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 09.11.2012 г. N 864н,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Минздрава России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20.12.2012 г. N 1217н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807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51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1546"/>
            <a:ext cx="10656888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имеем в настоящий момент?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5009279"/>
              </p:ext>
            </p:extLst>
          </p:nvPr>
        </p:nvGraphicFramePr>
        <p:xfrm>
          <a:off x="1371600" y="668338"/>
          <a:ext cx="10656888" cy="57281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296">
                  <a:extLst>
                    <a:ext uri="{9D8B030D-6E8A-4147-A177-3AD203B41FA5}">
                      <a16:colId xmlns:a16="http://schemas.microsoft.com/office/drawing/2014/main" val="585655988"/>
                    </a:ext>
                  </a:extLst>
                </a:gridCol>
                <a:gridCol w="3552296">
                  <a:extLst>
                    <a:ext uri="{9D8B030D-6E8A-4147-A177-3AD203B41FA5}">
                      <a16:colId xmlns:a16="http://schemas.microsoft.com/office/drawing/2014/main" val="2165799763"/>
                    </a:ext>
                  </a:extLst>
                </a:gridCol>
                <a:gridCol w="3552296">
                  <a:extLst>
                    <a:ext uri="{9D8B030D-6E8A-4147-A177-3AD203B41FA5}">
                      <a16:colId xmlns:a16="http://schemas.microsoft.com/office/drawing/2014/main" val="3077808883"/>
                    </a:ext>
                  </a:extLst>
                </a:gridCol>
              </a:tblGrid>
              <a:tr h="36322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Нозология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Клинические рекомендации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903861"/>
                  </a:ext>
                </a:extLst>
              </a:tr>
              <a:tr h="823619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31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 29.12.2012 г. N 1661н; Приказ Минздрава России от 09.11.2012 г. N 864н,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Минздрава России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20.12.2012 г. N 1226н, Приказ 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Минздрава России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от 20.12.2012 г. N 1219н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Биполярное аффективное расстройство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(утв. 2021 год)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4573501"/>
                  </a:ext>
                </a:extLst>
              </a:tr>
              <a:tr h="896815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32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 29.12.2012 г. N 1661н;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 5.07.2022 г. N 466н,</a:t>
                      </a:r>
                      <a:r>
                        <a:rPr lang="ru-RU" sz="1200" i="0" kern="1200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Минздрава России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20.12.2012 г. N 1219н, Приказ 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Минздрава России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20.12.2012 г. N 1226н</a:t>
                      </a:r>
                      <a:endParaRPr lang="ru-RU" sz="1200" i="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Депрессивный эпизод. Рекуррентное депрессивное расстройство</a:t>
                      </a:r>
                    </a:p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(утв. 2021 год)</a:t>
                      </a:r>
                      <a:endParaRPr lang="ru-RU" sz="1200" i="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535888"/>
                  </a:ext>
                </a:extLst>
              </a:tr>
              <a:tr h="4478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40.0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 4.07.2022 г. N 460н 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Тревожно-</a:t>
                      </a:r>
                      <a:r>
                        <a:rPr lang="ru-RU" sz="1200" i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фобические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расстройства» </a:t>
                      </a:r>
                    </a:p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(утв. 2021 год)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573941"/>
                  </a:ext>
                </a:extLst>
              </a:tr>
              <a:tr h="4478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40.1,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40.2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 20.12.2012 г. N 1232н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Тревожно-</a:t>
                      </a:r>
                      <a:r>
                        <a:rPr lang="ru-RU" sz="1200" i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фобические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расстройства»</a:t>
                      </a:r>
                    </a:p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(утв. 2021 год)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3636920"/>
                  </a:ext>
                </a:extLst>
              </a:tr>
              <a:tr h="4478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41.0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 4.07.2022 г. N 459н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«Паническое расстройство»</a:t>
                      </a:r>
                    </a:p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(утв. 2021 год)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8649991"/>
                  </a:ext>
                </a:extLst>
              </a:tr>
              <a:tr h="62692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41.1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 20.12.2012 г. N 1229н,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Минздрава России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20.12.2012 г. N 1225н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i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Генерализованное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тревожное расстройство» </a:t>
                      </a:r>
                    </a:p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(утв. 2021 год)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239662"/>
                  </a:ext>
                </a:extLst>
              </a:tr>
              <a:tr h="268683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41.2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F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41.3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 20.12.2012 г. N 1229н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20656792"/>
                  </a:ext>
                </a:extLst>
              </a:tr>
              <a:tr h="4478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42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 5.07.2022 г. N 468н 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Обсессивно-</a:t>
                      </a:r>
                      <a:r>
                        <a:rPr lang="ru-RU" sz="1200" i="0" kern="120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компульсивное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расстройство» </a:t>
                      </a:r>
                    </a:p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(утв. 2021 год)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165693"/>
                  </a:ext>
                </a:extLst>
              </a:tr>
              <a:tr h="253218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i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i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43.0, </a:t>
                      </a:r>
                      <a:r>
                        <a:rPr lang="en-US" sz="1200" i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i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43.2, </a:t>
                      </a:r>
                      <a:r>
                        <a:rPr lang="en-US" sz="1200" i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i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43.8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0641765"/>
                  </a:ext>
                </a:extLst>
              </a:tr>
              <a:tr h="626927"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43.1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 20.12.2012 г. N 1229н,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Минздрава России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20.12.2012 г. N 1223н, 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 20.12.2012 г. N 1234н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"Посттравматическое стрессовое расстройство" (утв. 27 февраля 2023 г.)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90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22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1546"/>
            <a:ext cx="10656888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имеем в настоящий момент?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3604922"/>
              </p:ext>
            </p:extLst>
          </p:nvPr>
        </p:nvGraphicFramePr>
        <p:xfrm>
          <a:off x="1371600" y="668338"/>
          <a:ext cx="10656888" cy="590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2296">
                  <a:extLst>
                    <a:ext uri="{9D8B030D-6E8A-4147-A177-3AD203B41FA5}">
                      <a16:colId xmlns:a16="http://schemas.microsoft.com/office/drawing/2014/main" val="585655988"/>
                    </a:ext>
                  </a:extLst>
                </a:gridCol>
                <a:gridCol w="3552296">
                  <a:extLst>
                    <a:ext uri="{9D8B030D-6E8A-4147-A177-3AD203B41FA5}">
                      <a16:colId xmlns:a16="http://schemas.microsoft.com/office/drawing/2014/main" val="2165799763"/>
                    </a:ext>
                  </a:extLst>
                </a:gridCol>
                <a:gridCol w="3552296">
                  <a:extLst>
                    <a:ext uri="{9D8B030D-6E8A-4147-A177-3AD203B41FA5}">
                      <a16:colId xmlns:a16="http://schemas.microsoft.com/office/drawing/2014/main" val="307780888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Нозология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Стандарт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Клинические рекомендации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9038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06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i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45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Минздрава России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20.12.2012 г. N 1225н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22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48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939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50-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123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 –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61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 5.07.2022 г. N 467н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«Специфические расстройства личности» </a:t>
                      </a:r>
                    </a:p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(утв. 2021 г.)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54329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62 – F 6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314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Минздрава России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20.12.2012 г. N 1221н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5798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65 – </a:t>
                      </a:r>
                      <a:r>
                        <a:rPr lang="en-US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69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9198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70</a:t>
                      </a:r>
                      <a:r>
                        <a:rPr lang="ru-RU" sz="1200" i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200" i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i="0" baseline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79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 28.09.2022 г. N 633н; Приказ Минздрава России от 5.07.2022 г. N 473н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«Умственная отсталость у взрослых» (утв. 2021 г.); «Умственная отсталость у детей» (утв. 2021 г.)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821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80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</a:t>
                      </a: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Минздрава России </a:t>
                      </a:r>
                      <a:r>
                        <a:rPr lang="ru-RU" sz="1200" b="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5.07.2022 г. N 469н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«Специфические расстройства развития речи у детей» </a:t>
                      </a:r>
                    </a:p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(утв. 2021 г.)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949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81 – </a:t>
                      </a:r>
                      <a:r>
                        <a:rPr lang="en-US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83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4981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84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 02.02.2015 г. N 30н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 02.02.2015 г. N 31н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Приказ Минздрава России от 02.02.2015 г. N 32н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«Расстройства аутистического спектра» </a:t>
                      </a:r>
                    </a:p>
                    <a:p>
                      <a:pPr algn="ctr"/>
                      <a:r>
                        <a:rPr lang="ru-RU" sz="1200" i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(утв. 2020 г.)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752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90 –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99</a:t>
                      </a:r>
                      <a:endParaRPr lang="ru-RU" sz="12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200" i="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53703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2618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508"/>
            <a:ext cx="10726614" cy="6682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ведения больных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827" y="3033347"/>
            <a:ext cx="9672159" cy="3631222"/>
          </a:xfrm>
        </p:spPr>
      </p:pic>
      <p:sp>
        <p:nvSpPr>
          <p:cNvPr id="5" name="TextBox 4"/>
          <p:cNvSpPr txBox="1"/>
          <p:nvPr/>
        </p:nvSpPr>
        <p:spPr>
          <a:xfrm>
            <a:off x="896815" y="773723"/>
            <a:ext cx="110431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 году в учреждении были проанализированы все стандарты оказания медицинской помощи по профилю «психиатрия» и утвержденные клинические рекомендации. По результатам аналитической работы были разработаны и утверждены протоколы ведения больных по всем нозологиям и видам помощи (круглосуточный стационар, дневной стационар, амбулаторная служба). </a:t>
            </a:r>
          </a:p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было разработано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протоколов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профилю «психиатрия» и 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протоколов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профилю «терапия». С появлением новых стандартов и клинических рекомендаций в данный приказ вносятся оперативные изменения.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756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508"/>
            <a:ext cx="10726614" cy="66821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ведения больных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76" y="673907"/>
            <a:ext cx="4254993" cy="5114358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7" b="72458"/>
          <a:stretch/>
        </p:blipFill>
        <p:spPr>
          <a:xfrm>
            <a:off x="2066676" y="5635663"/>
            <a:ext cx="4254993" cy="11565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9"/>
          <a:stretch/>
        </p:blipFill>
        <p:spPr>
          <a:xfrm>
            <a:off x="7365333" y="673907"/>
            <a:ext cx="4193205" cy="55173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9" b="84702"/>
          <a:stretch/>
        </p:blipFill>
        <p:spPr>
          <a:xfrm>
            <a:off x="7365333" y="6166019"/>
            <a:ext cx="4193205" cy="62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80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508"/>
            <a:ext cx="10726614" cy="66821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ведения больных (диагностический раздел)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21"/>
          <a:stretch/>
        </p:blipFill>
        <p:spPr>
          <a:xfrm>
            <a:off x="853338" y="773723"/>
            <a:ext cx="6127755" cy="5767504"/>
          </a:xfrm>
        </p:spPr>
      </p:pic>
      <p:sp>
        <p:nvSpPr>
          <p:cNvPr id="3" name="TextBox 2"/>
          <p:cNvSpPr txBox="1"/>
          <p:nvPr/>
        </p:nvSpPr>
        <p:spPr>
          <a:xfrm>
            <a:off x="6981093" y="509955"/>
            <a:ext cx="5210907" cy="6809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данного раздела протоколов, в соответствии с требованиями стандартов и клинических рекомендаций, учреждением была модернизирована лабораторная служба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Закуплен </a:t>
            </a:r>
            <a:r>
              <a:rPr lang="ru-RU" sz="1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коагулометр</a:t>
            </a: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необходимые расходные материалы и реактивы к нему (</a:t>
            </a:r>
            <a:r>
              <a:rPr lang="en-US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Закуплены 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реактивы на ЛПНП (</a:t>
            </a:r>
            <a:r>
              <a:rPr lang="en-US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 20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Закуплены реактивы на пролактин</a:t>
            </a:r>
            <a:r>
              <a:rPr lang="en-US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(F 20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84)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Закуплены 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тест-полоски для определения ПАВ в моче (</a:t>
            </a:r>
            <a:r>
              <a:rPr lang="en-US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20)</a:t>
            </a:r>
            <a:endParaRPr lang="en-US" sz="125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Запущен в работу анализатор электролитов и газов крови (</a:t>
            </a:r>
            <a:r>
              <a:rPr lang="en-US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05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активно назначаться исследования на определение содержания гормонов щитовидной железы (</a:t>
            </a:r>
            <a:r>
              <a:rPr lang="en-US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 – </a:t>
            </a:r>
            <a:r>
              <a:rPr lang="en-US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Обеспечены систематизация назначений и 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общеклинических 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показателей в соответствии с требованиями стандартов оказания 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(что в целом позитивно сказалось на переходе работы учреждения в ЛИС)</a:t>
            </a:r>
            <a:endParaRPr lang="ru-RU" sz="125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соблюдения прочих требований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 цифровой </a:t>
            </a:r>
            <a:r>
              <a:rPr lang="ru-RU" sz="125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флюорограф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 рабочих места</a:t>
            </a:r>
            <a:endParaRPr lang="ru-RU" sz="125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 договор на оказание услуг по осмотру пациентов, проходящих лечение в стационаре врачом-офтальмологом и врачом-неврологом (</a:t>
            </a:r>
            <a:r>
              <a:rPr lang="en-US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– </a:t>
            </a:r>
            <a:r>
              <a:rPr lang="en-US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03, </a:t>
            </a:r>
            <a:r>
              <a:rPr lang="en-US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06)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 договор на проведение МРТ головного мозга (</a:t>
            </a:r>
            <a:r>
              <a:rPr lang="en-US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– </a:t>
            </a:r>
            <a:r>
              <a:rPr lang="en-US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03, </a:t>
            </a:r>
            <a:r>
              <a:rPr lang="en-US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06)</a:t>
            </a:r>
          </a:p>
          <a:p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 сделано:</a:t>
            </a:r>
          </a:p>
          <a:p>
            <a:pPr marL="228600" indent="-228600">
              <a:buAutoNum type="arabicPeriod"/>
            </a:pP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</a:t>
            </a: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фолиевой кислоты в сыворотке 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крови, исследование </a:t>
            </a: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1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гликированного</a:t>
            </a: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гемоглобина в 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крови, исследование </a:t>
            </a: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</a:t>
            </a:r>
            <a:r>
              <a:rPr lang="ru-RU" sz="1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гомоцистеина</a:t>
            </a: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крови,</a:t>
            </a: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</a:t>
            </a: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витамина В12 (</a:t>
            </a:r>
            <a:r>
              <a:rPr lang="ru-RU" sz="125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цианокобаламин</a:t>
            </a: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в 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 (</a:t>
            </a:r>
            <a:r>
              <a:rPr lang="en-US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00 – </a:t>
            </a:r>
            <a:r>
              <a:rPr lang="en-US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03)</a:t>
            </a:r>
          </a:p>
          <a:p>
            <a:pPr marL="228600" indent="-228600">
              <a:buAutoNum type="arabicPeriod"/>
            </a:pP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Дуплексное сканирование </a:t>
            </a:r>
            <a:r>
              <a:rPr lang="ru-RU" sz="125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брахиоцефальных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артерий (в планах на 2024 год)</a:t>
            </a:r>
          </a:p>
          <a:p>
            <a:pPr marL="228600" indent="-228600">
              <a:buAutoNum type="arabicPeriod"/>
            </a:pP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Электроэнцефалография с </a:t>
            </a:r>
            <a:r>
              <a:rPr lang="ru-RU" sz="125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видеомониторингом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(в планах на 2023 год)</a:t>
            </a:r>
          </a:p>
          <a:p>
            <a:pPr marL="228600" indent="-228600">
              <a:buAutoNum type="arabicPeriod"/>
            </a:pPr>
            <a:r>
              <a:rPr lang="ru-RU" sz="125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уровня лития в 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крови (отказались от применения карбоната лития)</a:t>
            </a:r>
          </a:p>
          <a:p>
            <a:pPr marL="228600" indent="-228600">
              <a:buAutoNum type="arabicPeriod"/>
            </a:pPr>
            <a:r>
              <a:rPr lang="ru-RU" sz="125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Реоэнцефалография</a:t>
            </a:r>
            <a:r>
              <a:rPr lang="ru-RU" sz="125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рентгенография костей черепа</a:t>
            </a:r>
          </a:p>
          <a:p>
            <a:pPr marL="228600" indent="-228600">
              <a:buAutoNum type="arabicPeriod"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69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05508"/>
            <a:ext cx="10726614" cy="66821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Протоколы ведения больных (лечебный раздел)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83822" y="852853"/>
            <a:ext cx="671439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реализации данного раздела протоколов, в соответствии с требованиями стандартов и клинических рекомендаций, учреждением были проведены следующие мероприятия: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Проанализированы заявки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лекарственные препараты структурных подразделений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диспансера за 3 предшествующих года,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 остатки лекарственных препаратов на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складе на начало 2022 года</a:t>
            </a:r>
            <a:endParaRPr lang="ru-RU" sz="13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Проведены формулярные комиссии и скорректирован формуляр лекарственных средств учреждения с учетом требований стандартов и клинических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рекомендаций, а также с целью введения новых лекарственных препаратов во врачебную практику</a:t>
            </a:r>
            <a:endParaRPr lang="ru-RU" sz="13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ru-RU" sz="13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Чего достигли: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Избавились от закупки «ненужных» препаратов, применение которых научно не обосновано (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Фабоматизол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(остался только при ГТР), Микстура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Кватера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Валераны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раствор+Мяты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настойка+Коффеин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бензоат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натрия+Сульфат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магния+Бромид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натрия),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Коффеин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бензоат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натрия, Натрия бромид и Сульфат магния (для «смеси Петровой»),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Мельдоний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Инозин,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Седалит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Бромдигидрохлорфенилбензодиазепин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таблетированный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Циннаризин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Тиамин, Пиридоксин,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Цианокобаламин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Таким образом высвободили порядка 350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т.р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(в среднем)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Перераспределили данные финансовые средства на закупку позиций, которые ранее не закупались (значительно расширили спектр атипичных нейролептиков, современных антидепрессантов и </a:t>
            </a:r>
            <a:r>
              <a:rPr lang="ru-RU" sz="13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анксиолитиков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Назначения лекарственных препаратов происходят исключительно согласно стандартам и клиническим рекомендациям при той или иной нозологии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Решили вопрос с назначением лекарственных препаратов детям в зависимости от возрастной группы (за исключением «</a:t>
            </a:r>
            <a:r>
              <a:rPr lang="en-US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 label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  <a:p>
            <a:pPr marL="342900" indent="-342900">
              <a:buAutoNum type="arabicPeriod"/>
            </a:pP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Врачам стало легче обосновывать выбор лекарственной терапии перед пациентами и их законными </a:t>
            </a:r>
            <a:r>
              <a:rPr lang="ru-RU" sz="13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представителями, а администрации – обосновывать назначенную врачами терапию при работе с обращениями граждан и вышестоящих инстанций</a:t>
            </a:r>
          </a:p>
          <a:p>
            <a:pPr marL="342900" indent="-342900">
              <a:buAutoNum type="arabicPeriod"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AutoNum type="arabicPeriod"/>
            </a:pP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09"/>
          <a:stretch/>
        </p:blipFill>
        <p:spPr>
          <a:xfrm>
            <a:off x="845330" y="773722"/>
            <a:ext cx="4505777" cy="592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338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Другая 1">
      <a:dk1>
        <a:srgbClr val="C0D8F1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17F9D331-421E-442F-B033-AF5B21A4485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694</TotalTime>
  <Words>2032</Words>
  <Application>Microsoft Office PowerPoint</Application>
  <PresentationFormat>Широкоэкранный</PresentationFormat>
  <Paragraphs>242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Calibri</vt:lpstr>
      <vt:lpstr>Franklin Gothic Book</vt:lpstr>
      <vt:lpstr>Times New Roman</vt:lpstr>
      <vt:lpstr>Crop</vt:lpstr>
      <vt:lpstr>Опыт внедрения клинических рекомендаций и стандартов оказания медицинской помощи по профилю «психиатрия»  в БУЗ ВО «Вологодский областной психоневрологический  диспансер № 1»</vt:lpstr>
      <vt:lpstr>Нормативная база</vt:lpstr>
      <vt:lpstr>Что имеем в настоящий момент?</vt:lpstr>
      <vt:lpstr>Что имеем в настоящий момент?</vt:lpstr>
      <vt:lpstr>Что имеем в настоящий момент?</vt:lpstr>
      <vt:lpstr>Протоколы ведения больных</vt:lpstr>
      <vt:lpstr>Протоколы ведения больных</vt:lpstr>
      <vt:lpstr>Протоколы ведения больных (диагностический раздел)</vt:lpstr>
      <vt:lpstr>Протоколы ведения больных (лечебный раздел)</vt:lpstr>
      <vt:lpstr>Протоколы ведения больных (раздел немедикаментозных методов лечения и реабилитации)</vt:lpstr>
      <vt:lpstr>Семейное клинико-психологическое консультирование при деменции</vt:lpstr>
      <vt:lpstr>Лечебная физкультура при заболеваниях центральной нервной системы и головного мозга</vt:lpstr>
      <vt:lpstr>Нейропсихологическая реабилитация при деменции</vt:lpstr>
      <vt:lpstr>Групповая психообразовательная работа с больными с психическими расстройствами и расстройствами поведения</vt:lpstr>
      <vt:lpstr>Медико-логопедическая тонально-ритмическая процедура при специфических расстройствах речи у детей</vt:lpstr>
      <vt:lpstr>Нейропсихологическая коррекционно-восстановительная процедура при нарушениях психических функций у детей</vt:lpstr>
      <vt:lpstr>Транскраниальная магнитная стимуляция и электросудорожная терапия</vt:lpstr>
      <vt:lpstr>Что мы сделали для внедрения стандартов медицинской помощи и клинических рекомендаций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Опыт внедрения клинических рекомендаций и стандартов оказания медицинской помощи по профилю «психиатрия»  в БУЗ ВО «Вологодский областной психоневрологический диспансер № 1»</dc:title>
  <dc:creator>Виталий Андреевич Воронов</dc:creator>
  <cp:lastModifiedBy>Виталий Андреевич Воронов</cp:lastModifiedBy>
  <cp:revision>49</cp:revision>
  <dcterms:created xsi:type="dcterms:W3CDTF">2023-03-30T09:33:55Z</dcterms:created>
  <dcterms:modified xsi:type="dcterms:W3CDTF">2023-04-19T11:08:37Z</dcterms:modified>
</cp:coreProperties>
</file>