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2" r:id="rId5"/>
    <p:sldId id="283" r:id="rId6"/>
    <p:sldId id="273" r:id="rId7"/>
    <p:sldId id="274" r:id="rId8"/>
    <p:sldId id="275" r:id="rId9"/>
    <p:sldId id="282" r:id="rId10"/>
    <p:sldId id="276" r:id="rId11"/>
    <p:sldId id="277" r:id="rId12"/>
    <p:sldId id="278" r:id="rId13"/>
    <p:sldId id="279" r:id="rId14"/>
    <p:sldId id="280" r:id="rId15"/>
    <p:sldId id="281" r:id="rId16"/>
    <p:sldId id="260" r:id="rId17"/>
    <p:sldId id="262" r:id="rId18"/>
    <p:sldId id="266" r:id="rId19"/>
    <p:sldId id="27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D5D1"/>
    <a:srgbClr val="13BD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>
        <p:scale>
          <a:sx n="66" d="100"/>
          <a:sy n="66" d="100"/>
        </p:scale>
        <p:origin x="-1344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3B242-5F7F-4633-9458-C199CD7BA4F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1A358-5D28-40C2-83B6-AB9158226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1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44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62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6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720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21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5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04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45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18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25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82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7760-214E-46DD-B9A4-DBEB4609812E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116A-DCE2-42F9-9A5D-4C8ED210C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74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bileonline.garant.ru/#/document/404766305/entry/2000" TargetMode="External"/><Relationship Id="rId2" Type="http://schemas.openxmlformats.org/officeDocument/2006/relationships/hyperlink" Target="https://mobileonline.garant.ru/#/document/404766305/entry/100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bileonline.garant.ru/#/document/404766305/entry/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obileonline.garant.ru/#/document/405887017/entry/10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BDBD"/>
          </a:solidFill>
          <a:ln>
            <a:solidFill>
              <a:srgbClr val="13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98466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" y="0"/>
            <a:ext cx="827589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0981" y="567160"/>
            <a:ext cx="8692587" cy="2210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ИЗМЕНЕНИЯ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ЗАКОНОДАТЕЛЬСТВА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ПСИХИАТРИИ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870995" y="5111175"/>
            <a:ext cx="9240456" cy="165295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юридического отдела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 ВО «Вологодская областная психиатрическая больница»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Мизгирева Светлана Сергеевна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074552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75898" y="0"/>
            <a:ext cx="0" cy="8449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275898" y="1238491"/>
            <a:ext cx="0" cy="56195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498466" y="0"/>
            <a:ext cx="0" cy="8449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498466" y="1632030"/>
            <a:ext cx="0" cy="522597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851985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6" name="Picture 4" descr="https://www.facultetus.ru/images/logos/fc0b90024c4f73ab21a9dfb4c04b9f1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56" b="100000" l="0" r="100000">
                        <a14:foregroundMark x1="18767" y1="19375" x2="44795" y2="15625"/>
                        <a14:foregroundMark x1="29178" y1="15625" x2="48082" y2="15469"/>
                        <a14:foregroundMark x1="38493" y1="13438" x2="71096" y2="13594"/>
                        <a14:foregroundMark x1="66849" y1="16563" x2="80959" y2="21719"/>
                        <a14:foregroundMark x1="74658" y1="17344" x2="88356" y2="22344"/>
                        <a14:foregroundMark x1="89315" y1="23125" x2="96849" y2="29531"/>
                        <a14:foregroundMark x1="6575" y1="30156" x2="23288" y2="18281"/>
                        <a14:foregroundMark x1="23836" y1="30469" x2="14932" y2="38125"/>
                        <a14:foregroundMark x1="14658" y1="41719" x2="18219" y2="59219"/>
                        <a14:foregroundMark x1="19041" y1="59219" x2="27671" y2="68438"/>
                        <a14:foregroundMark x1="22603" y1="50938" x2="34384" y2="66094"/>
                        <a14:foregroundMark x1="21781" y1="51406" x2="30411" y2="65000"/>
                        <a14:foregroundMark x1="21233" y1="63906" x2="30411" y2="72188"/>
                        <a14:foregroundMark x1="32466" y1="67344" x2="34932" y2="80938"/>
                        <a14:foregroundMark x1="27808" y1="73594" x2="32466" y2="80625"/>
                        <a14:foregroundMark x1="70411" y1="79219" x2="78630" y2="60156"/>
                        <a14:foregroundMark x1="70548" y1="74531" x2="76712" y2="59219"/>
                        <a14:foregroundMark x1="68630" y1="83438" x2="68767" y2="78594"/>
                        <a14:foregroundMark x1="71096" y1="83750" x2="71096" y2="83750"/>
                        <a14:foregroundMark x1="71096" y1="83750" x2="75342" y2="80313"/>
                        <a14:foregroundMark x1="75342" y1="80313" x2="78904" y2="68750"/>
                        <a14:foregroundMark x1="77945" y1="57813" x2="83014" y2="51094"/>
                        <a14:foregroundMark x1="78904" y1="70781" x2="89315" y2="54375"/>
                        <a14:foregroundMark x1="89315" y1="54375" x2="90822" y2="41875"/>
                        <a14:foregroundMark x1="90274" y1="39375" x2="84521" y2="31563"/>
                        <a14:foregroundMark x1="44658" y1="20313" x2="45205" y2="24844"/>
                        <a14:foregroundMark x1="48630" y1="21719" x2="50959" y2="23750"/>
                        <a14:foregroundMark x1="49452" y1="19219" x2="50685" y2="20469"/>
                        <a14:foregroundMark x1="49452" y1="26250" x2="47534" y2="24375"/>
                        <a14:foregroundMark x1="52877" y1="22031" x2="53562" y2="23281"/>
                        <a14:foregroundMark x1="55342" y1="20000" x2="56027" y2="22344"/>
                        <a14:foregroundMark x1="54110" y1="25781" x2="56164" y2="22813"/>
                        <a14:foregroundMark x1="58082" y1="20313" x2="60000" y2="19531"/>
                        <a14:foregroundMark x1="60000" y1="19531" x2="60274" y2="21563"/>
                        <a14:foregroundMark x1="60137" y1="22188" x2="58356" y2="25000"/>
                        <a14:foregroundMark x1="58767" y1="25938" x2="60685" y2="25938"/>
                        <a14:foregroundMark x1="9726" y1="79844" x2="31096" y2="91250"/>
                        <a14:foregroundMark x1="23836" y1="90938" x2="42740" y2="96250"/>
                        <a14:foregroundMark x1="46438" y1="96250" x2="70137" y2="94531"/>
                        <a14:foregroundMark x1="70137" y1="94531" x2="88493" y2="84688"/>
                        <a14:foregroundMark x1="89178" y1="82969" x2="94795" y2="79063"/>
                        <a14:backgroundMark x1="48630" y1="22969" x2="50137" y2="248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3568" y="2021412"/>
            <a:ext cx="3019625" cy="2647343"/>
          </a:xfrm>
          <a:prstGeom prst="rect">
            <a:avLst/>
          </a:prstGeom>
          <a:solidFill>
            <a:srgbClr val="FD7BC5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xmlns="" val="38885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11463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ОРУЖИЕ</a:t>
            </a:r>
          </a:p>
          <a:p>
            <a:pPr algn="ctr"/>
            <a:endParaRPr lang="ru-RU" sz="600" dirty="0" smtClean="0"/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Внесены изменения в:</a:t>
            </a:r>
          </a:p>
          <a:p>
            <a:pPr algn="ctr">
              <a:buFontTx/>
              <a:buChar char="-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статьи 79 и 91.1 Федерального закона от 21 ноября 2011 года № 323-ФЗ «Об основах охраны здоровья граждан в Российской Федерации»;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Федеральный закон </a:t>
            </a:r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от 13 декабря 1996 года № 150-ФЗ «Об оружии» </a:t>
            </a:r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(с 01 марта 2022 года статья 6 ФЗ дополнена статьей 6.1.)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Статья 6.1. Медицинское освидетельствование на наличие медицинских противопоказаний к владению оружием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12094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ОРУЖИЕ</a:t>
            </a:r>
          </a:p>
          <a:p>
            <a:pPr algn="ctr"/>
            <a:endParaRPr lang="ru-RU" sz="700" dirty="0" smtClean="0"/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Медицинское освидетельствование на наличие медицинских противопоказаний к владению оружием проводится медицинскими организациями государственной и муниципальной систем здравоохранения в отношении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Российской Федерации,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впервые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приобретающих оружие на основании лицензии, граждан, награжденных оружием, граждан, являющихся владельцами оружия (за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исключением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граждан Российской Федерации, проходящих службу в государственных военизированных организациях и имеющих воинские звания либо специальные звания или классные чины юстиции),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месту их жительства (пребывания)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Граждане, являющиеся владельцами оружия, приобретенного на основании лицензии на приобретение оружия,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проходят медицинское освидетельствование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наличие медицинских противопоказаний к владению оружием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реже одного раза в пять лет.</a:t>
            </a: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926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ОРУЖИЕ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результатам проведения медицинского освидетельствования на наличие медицинских противопоказаний к владению оружием </a:t>
            </a:r>
          </a:p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случае отсутствия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 гражданина заболеваний, при наличии которых противопоказано владение оружием, и отсутствия в организме наркотических средств, психотропных веществ и их метаболитов медицинской организацией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оформляются медицинское заключение об отсутствии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медицинских противопоказаний к владению оружием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медицинское заключение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 отсутствии в организме наркотических средств, психотропных веществ и их метаболитов. 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11509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ОРУЖИЕ</a:t>
            </a:r>
          </a:p>
          <a:p>
            <a:pPr algn="ctr"/>
            <a:endParaRPr lang="ru-RU" sz="7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Указанные медицинские заключения формируются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форме электронных документов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подписанных с использованием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усиленной квалифицированной электронной подписи медицинским работником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медицинской организацией,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размещаются в федеральном реестре документов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содержащем сведения о результатах медицинского освидетельствования, который ведется в единой государственной информационной системе в сфере здравоохранения,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об оформленных медицинских заключениях передается в федеральный орган исполнительной власти, уполномоченный в сфере оборота оружия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Медицинская организация обязана проинформировать гражданина о результатах медицинского освидетельствования, о передаче информации об оформленных медицинских заключениях в федеральный орган исполнительной власти, уполномоченный в сфере оборота оружия, а также выдать гражданину по его просьбе выписку о результатах медицинского освидетельствования.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1187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00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24 ноября 2021 года № 1092н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 утверждении порядка проведения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обязательного медицинского освидетельствования водителей транспортных средств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(кандидатов в водители транспортных средств), порядка выдачи и формы медицинского заключения о наличии (об отсутствии) у водителей транспортных средств (кандидатов в водители транспортных средств) медицинских противопоказаний, медицинских показаний или медицинских ограничений к управлению транспортными средствами, а также о признании утратившими силу отдельных приказов Министерства здравоохранения Российской Федерации»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11644132" cy="9801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Обследование врачом-психиатром осуществляется в специализированных медицинских организациях государственной или муниципальной системы здравоохранения по месту жительства либо месту пребывания водителя транспортного средства (кандидата в водители транспортного средства), проходящего медицинское освидетельствование, имеющих лицензию на осуществление медицинской деятельности, предусматривающую выполнение работ (оказание услуг) по "психиатрии".</a:t>
            </a: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ksm-zarechny.ru/upload/resize_cache/iblock/40c/770_210_2/40c1cb02ae1a1c079c9ef4f142280f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1595" y="4456254"/>
            <a:ext cx="5725368" cy="1979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2043" y="486135"/>
            <a:ext cx="1093807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ctr"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здравоохранения РФ от 30 июня 2022 года № 453н утвержден Порядок диспансерного наблюдения за лицом, страдающим хроническим и затяжным психическим расстройством </a:t>
            </a:r>
            <a:r>
              <a:rPr lang="ru-RU" sz="3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 стойкими или часто обостряющимися болезненными проявлениями (далее – приказ).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</a:p>
          <a:p>
            <a:pPr marL="180340" algn="ctr">
              <a:spcAft>
                <a:spcPts val="0"/>
              </a:spcAft>
            </a:pPr>
            <a:endParaRPr lang="ru-RU" sz="2600" b="1" u="sng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ctr">
              <a:spcAft>
                <a:spcPts val="0"/>
              </a:spcAft>
            </a:pPr>
            <a:r>
              <a:rPr lang="ru-RU" sz="2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Вступил в силу 01 </a:t>
            </a:r>
            <a:r>
              <a:rPr lang="ru-RU" sz="2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марта 2023 года и действует до 01 марта 2029 года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ctr"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ctr"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5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9321" y="119165"/>
            <a:ext cx="8994558" cy="96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установлены группы (подгруппы) диспансерного наблюдения за лицом, страдающим хроническим и затяжным психическим расстройством с тяжелыми стойкими или часто обостряющимися болезненными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проявлениями (</a:t>
            </a: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выдержка из приложения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8925764"/>
              </p:ext>
            </p:extLst>
          </p:nvPr>
        </p:nvGraphicFramePr>
        <p:xfrm>
          <a:off x="177606" y="1048375"/>
          <a:ext cx="11414953" cy="5478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094">
                  <a:extLst>
                    <a:ext uri="{9D8B030D-6E8A-4147-A177-3AD203B41FA5}">
                      <a16:colId xmlns:a16="http://schemas.microsoft.com/office/drawing/2014/main" xmlns="" val="1696493664"/>
                    </a:ext>
                  </a:extLst>
                </a:gridCol>
                <a:gridCol w="7750868">
                  <a:extLst>
                    <a:ext uri="{9D8B030D-6E8A-4147-A177-3AD203B41FA5}">
                      <a16:colId xmlns:a16="http://schemas.microsoft.com/office/drawing/2014/main" xmlns="" val="3129296575"/>
                    </a:ext>
                  </a:extLst>
                </a:gridCol>
                <a:gridCol w="2282991">
                  <a:extLst>
                    <a:ext uri="{9D8B030D-6E8A-4147-A177-3AD203B41FA5}">
                      <a16:colId xmlns:a16="http://schemas.microsoft.com/office/drawing/2014/main" xmlns="" val="2235830766"/>
                    </a:ext>
                  </a:extLst>
                </a:gridCol>
              </a:tblGrid>
              <a:tr h="73252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диспансерного наблюдения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Хроническое и затяжное психическое расстройство </a:t>
                      </a:r>
                    </a:p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тяжелыми стойкими или часто обостряющимися болезненными проявлениями, при наличии которого устанавливается группа диспансерного наблюдения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Минимальная периодичность диспансерных приемов (осмотров, консультаций)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44226972"/>
                  </a:ext>
                </a:extLst>
              </a:tr>
              <a:tr h="748938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Д-1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Хроническое и затяжное психическое расстройство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тяжелыми стойкими или часто обостряющимися болезненными проявлениями (далее - психическое расстройство), в связи с которым осуществлялась госпитализация в медицинскую организацию, оказывающую психиатрическую помощь в стационарных условиях (далее - медицинская организация), 1 раз в год и более и (или) продолжительностью более 120 дней в течение 2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реже 1 раза в месяц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48141"/>
                  </a:ext>
                </a:extLst>
              </a:tr>
              <a:tr h="46779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Психическое расстройство, в связи с которым осуществлялась госпитализация в медицинскую организацию 1 раз в 2 года и продолжительностью менее 120 дней в течение 2 лет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первого года - не реже 1 раза в месяц; в дальнейшем - не реже 1 раза в 2 месяца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4010165"/>
                  </a:ext>
                </a:extLst>
              </a:tr>
              <a:tr h="60311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Психическое расстройство, в связи с которым не осуществлялась госпитализация в медицинскую организацию в течение 3 лет и более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реже 1 раза в 3 месяца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7312597"/>
                  </a:ext>
                </a:extLst>
              </a:tr>
              <a:tr h="60311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Д-4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Психическое расстройство в стадии ремиссии или компенсации, в связи с которым не осуществлялась госпитализация в медицинскую организацию в течение 5 лет и более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реже 1 раза в 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4351175"/>
                  </a:ext>
                </a:extLst>
              </a:tr>
              <a:tr h="218293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Д-5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Психическое расстройство при установлении следующих фактов: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совершение лицом общественно опасных действий (в том числе по данным анамнеза);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назначение судом лицу принудительного наблюдения и лечения у врача-психиатра в амбулаторных условиях;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назначение судом лицу других видов принудительных мер медицинского характера (в том числе по данным анамнеза);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принятие судебного решения о прекращении применения принудительных мер медицинского характера в медицинской организации;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наличие у лица в структуре психического расстройства симптомов, обусловливающих склонность к совершению общественно опасных действий (императивные галлюцинации, некоторые формы бреда,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психопатоподобные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состояния с повышенной поведенческой активностью и патологией влечений и проч.) (в том числе по данным анамнеза)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10 рабочих дней после установления диспансерного наблюдения; в дальнейшем - не реже 1 раза в месяц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6085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92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3716" y="118046"/>
            <a:ext cx="12158284" cy="603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Министерства здравоохранения РФ от 14 октября 2022 года № 668н</a:t>
            </a:r>
            <a:br>
              <a:rPr lang="ru-RU" sz="16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Порядка оказания медицинской помощи при психических расстройствах и расстройствах поведения»</a:t>
            </a:r>
            <a:endParaRPr lang="ru-RU" sz="165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5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Вступает в силу с 01 июля 2023 года</a:t>
            </a:r>
          </a:p>
          <a:p>
            <a:pPr algn="ctr"/>
            <a:endParaRPr lang="ru-RU" sz="1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5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вступлением в силу данного приказа следующие нормативно-правовые акты признаются утратившими силу:</a:t>
            </a: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algn="just"/>
            <a:r>
              <a:rPr lang="ru-RU" sz="16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468000" algn="just">
              <a:buFont typeface="Arial" panose="020B0604020202020204" pitchFamily="34" charset="0"/>
              <a:buChar char="•"/>
            </a:pP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Министерства здравоохранения и социального развития Российской Федерации от 17 мая 2012 г. № 566н «Об утверждении Порядка оказания медицинской помощи при психических расстройствах и расстройствах поведения» </a:t>
            </a: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Министерства здравоохранения Российской Федерации от 13 сентября 2018 г. № 620н «О внесении изменений в Порядок оказания медицинской помощи при психических расстройствах и расстройствах поведения, утвержденный приказом Министерства здравоохранения и социального развития Российской Федерации от 17 мая 2012 г. № 566н» </a:t>
            </a: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8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изменений, которые вносятся в отдельные приказы Министерства здравоохранения и социального развития Российской Федерации и Министерства здравоохранения Российской Федерации, утверждающие порядки оказания медицинской помощи, утвержденных </a:t>
            </a: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Министерства здравоохранения Российской Федерации от 21 февраля 2020 № 114н </a:t>
            </a: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 4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изменений, которые вносятся в некоторые приказы Министерства здравоохранения Российской Федерации по вопросам выявления у граждан, являющихся владельцами оружия, заболеваний, при наличии которых противопоказано владение оружием, утвержденных </a:t>
            </a:r>
            <a:r>
              <a:rPr lang="ru-RU" sz="165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Министерства здравоохранения Российской Федерации от 1 февраля 2022 г. № 44.</a:t>
            </a: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endParaRPr lang="ru-RU" sz="16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468000" algn="just">
              <a:buFont typeface="Arial" panose="020B0604020202020204" pitchFamily="34" charset="0"/>
              <a:buChar char="•"/>
            </a:pPr>
            <a:r>
              <a:rPr lang="ru-RU" sz="16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 Министерства здравоохранения и социального развития Российской Федерации от 17 мая 2012 г. № 566н «Об утверждении Порядка оказания медицинской помощи при психических расстройствах и расстройствах поведения» </a:t>
            </a:r>
            <a:endParaRPr lang="ru-RU" sz="16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3BDBD"/>
          </a:solidFill>
          <a:ln>
            <a:solidFill>
              <a:srgbClr val="13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7498466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" y="0"/>
            <a:ext cx="827589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074552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75898" y="0"/>
            <a:ext cx="0" cy="129636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275898" y="1215342"/>
            <a:ext cx="0" cy="564265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498466" y="0"/>
            <a:ext cx="0" cy="129636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498466" y="1215342"/>
            <a:ext cx="0" cy="564265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851985" y="0"/>
            <a:ext cx="0" cy="6858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6" name="Picture 4" descr="https://www.facultetus.ru/images/logos/fc0b90024c4f73ab21a9dfb4c04b9f1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56" b="100000" l="0" r="100000">
                        <a14:foregroundMark x1="18767" y1="19375" x2="44795" y2="15625"/>
                        <a14:foregroundMark x1="29178" y1="15625" x2="48082" y2="15469"/>
                        <a14:foregroundMark x1="38493" y1="13438" x2="71096" y2="13594"/>
                        <a14:foregroundMark x1="66849" y1="16563" x2="80959" y2="21719"/>
                        <a14:foregroundMark x1="74658" y1="17344" x2="88356" y2="22344"/>
                        <a14:foregroundMark x1="89315" y1="23125" x2="96849" y2="29531"/>
                        <a14:foregroundMark x1="6575" y1="30156" x2="23288" y2="18281"/>
                        <a14:foregroundMark x1="23836" y1="30469" x2="14932" y2="38125"/>
                        <a14:foregroundMark x1="14658" y1="41719" x2="18219" y2="59219"/>
                        <a14:foregroundMark x1="19041" y1="59219" x2="27671" y2="68438"/>
                        <a14:foregroundMark x1="22603" y1="50938" x2="34384" y2="66094"/>
                        <a14:foregroundMark x1="21781" y1="51406" x2="30411" y2="65000"/>
                        <a14:foregroundMark x1="21233" y1="63906" x2="30411" y2="72188"/>
                        <a14:foregroundMark x1="32466" y1="67344" x2="34932" y2="80938"/>
                        <a14:foregroundMark x1="27808" y1="73594" x2="32466" y2="80625"/>
                        <a14:foregroundMark x1="70411" y1="79219" x2="78630" y2="60156"/>
                        <a14:foregroundMark x1="70548" y1="74531" x2="76712" y2="59219"/>
                        <a14:foregroundMark x1="68630" y1="83438" x2="68767" y2="78594"/>
                        <a14:foregroundMark x1="71096" y1="83750" x2="71096" y2="83750"/>
                        <a14:foregroundMark x1="71096" y1="83750" x2="75342" y2="80313"/>
                        <a14:foregroundMark x1="75342" y1="80313" x2="78904" y2="68750"/>
                        <a14:foregroundMark x1="77945" y1="57813" x2="83014" y2="51094"/>
                        <a14:foregroundMark x1="78904" y1="70781" x2="89315" y2="54375"/>
                        <a14:foregroundMark x1="89315" y1="54375" x2="90822" y2="41875"/>
                        <a14:foregroundMark x1="90274" y1="39375" x2="84521" y2="31563"/>
                        <a14:foregroundMark x1="44658" y1="20313" x2="45205" y2="24844"/>
                        <a14:foregroundMark x1="48630" y1="21719" x2="50959" y2="23750"/>
                        <a14:foregroundMark x1="49452" y1="19219" x2="50685" y2="20469"/>
                        <a14:foregroundMark x1="49452" y1="26250" x2="47534" y2="24375"/>
                        <a14:foregroundMark x1="52877" y1="22031" x2="53562" y2="23281"/>
                        <a14:foregroundMark x1="55342" y1="20000" x2="56027" y2="22344"/>
                        <a14:foregroundMark x1="54110" y1="25781" x2="56164" y2="22813"/>
                        <a14:foregroundMark x1="58082" y1="20313" x2="60000" y2="19531"/>
                        <a14:foregroundMark x1="60000" y1="19531" x2="60274" y2="21563"/>
                        <a14:foregroundMark x1="60137" y1="22188" x2="58356" y2="25000"/>
                        <a14:foregroundMark x1="58767" y1="25938" x2="60685" y2="25938"/>
                        <a14:foregroundMark x1="9726" y1="79844" x2="31096" y2="91250"/>
                        <a14:foregroundMark x1="23836" y1="90938" x2="42740" y2="96250"/>
                        <a14:foregroundMark x1="46438" y1="96250" x2="70137" y2="94531"/>
                        <a14:foregroundMark x1="70137" y1="94531" x2="88493" y2="84688"/>
                        <a14:foregroundMark x1="89178" y1="82969" x2="94795" y2="79063"/>
                        <a14:backgroundMark x1="48630" y1="22969" x2="50137" y2="248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83568" y="2021412"/>
            <a:ext cx="3019625" cy="2647343"/>
          </a:xfrm>
          <a:prstGeom prst="rect">
            <a:avLst/>
          </a:prstGeom>
          <a:solidFill>
            <a:srgbClr val="FD7BC5">
              <a:alpha val="0"/>
            </a:srgbClr>
          </a:solidFill>
        </p:spPr>
      </p:pic>
      <p:sp>
        <p:nvSpPr>
          <p:cNvPr id="2" name="Прямоугольник 1"/>
          <p:cNvSpPr/>
          <p:nvPr/>
        </p:nvSpPr>
        <p:spPr>
          <a:xfrm>
            <a:off x="751840" y="833120"/>
            <a:ext cx="6177280" cy="279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Текст 3">
            <a:extLst>
              <a:ext uri="{FF2B5EF4-FFF2-40B4-BE49-F238E27FC236}">
                <a16:creationId xmlns:a16="http://schemas.microsoft.com/office/drawing/2014/main" xmlns="" id="{7E7E363B-55F5-4528-8A9D-A5D90055CD92}"/>
              </a:ext>
            </a:extLst>
          </p:cNvPr>
          <p:cNvSpPr txBox="1">
            <a:spLocks/>
          </p:cNvSpPr>
          <p:nvPr/>
        </p:nvSpPr>
        <p:spPr>
          <a:xfrm>
            <a:off x="3556135" y="4636923"/>
            <a:ext cx="3314700" cy="330200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Мизгирева Светлана Сергеевна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Текст 4">
            <a:extLst>
              <a:ext uri="{FF2B5EF4-FFF2-40B4-BE49-F238E27FC236}">
                <a16:creationId xmlns:a16="http://schemas.microsoft.com/office/drawing/2014/main" xmlns="" id="{045FEE4F-333C-40EF-B46D-8D25C79C05D2}"/>
              </a:ext>
            </a:extLst>
          </p:cNvPr>
          <p:cNvSpPr txBox="1">
            <a:spLocks/>
          </p:cNvSpPr>
          <p:nvPr/>
        </p:nvSpPr>
        <p:spPr>
          <a:xfrm>
            <a:off x="3575050" y="5214567"/>
            <a:ext cx="3314700" cy="330317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vopb35@vopb35.ru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Текст 5">
            <a:extLst>
              <a:ext uri="{FF2B5EF4-FFF2-40B4-BE49-F238E27FC236}">
                <a16:creationId xmlns:a16="http://schemas.microsoft.com/office/drawing/2014/main" xmlns="" id="{05F44DEB-FABF-4ADE-B7EB-29DFAFA3DFF6}"/>
              </a:ext>
            </a:extLst>
          </p:cNvPr>
          <p:cNvSpPr txBox="1">
            <a:spLocks/>
          </p:cNvSpPr>
          <p:nvPr/>
        </p:nvSpPr>
        <p:spPr>
          <a:xfrm>
            <a:off x="3556112" y="5644947"/>
            <a:ext cx="3314700" cy="205029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(8172) 55-23-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 descr="Значок телефона">
            <a:extLst>
              <a:ext uri="{FF2B5EF4-FFF2-40B4-BE49-F238E27FC236}">
                <a16:creationId xmlns:a16="http://schemas.microsoft.com/office/drawing/2014/main" xmlns="" id="{4BB2D73A-DB1F-47D9-9BDA-D6F01A0EDC06}"/>
              </a:ext>
            </a:extLst>
          </p:cNvPr>
          <p:cNvGrpSpPr/>
          <p:nvPr/>
        </p:nvGrpSpPr>
        <p:grpSpPr>
          <a:xfrm>
            <a:off x="3102139" y="5644947"/>
            <a:ext cx="297521" cy="297521"/>
            <a:chOff x="1334697" y="5606075"/>
            <a:chExt cx="360000" cy="360000"/>
          </a:xfrm>
        </p:grpSpPr>
        <p:sp>
          <p:nvSpPr>
            <p:cNvPr id="44" name="Полилиния: Фигура 46">
              <a:extLst>
                <a:ext uri="{FF2B5EF4-FFF2-40B4-BE49-F238E27FC236}">
                  <a16:creationId xmlns:a16="http://schemas.microsoft.com/office/drawing/2014/main" xmlns="" id="{3C40AF29-F294-4B60-B5B4-56011134948E}"/>
                </a:ext>
              </a:extLst>
            </p:cNvPr>
            <p:cNvSpPr/>
            <p:nvPr/>
          </p:nvSpPr>
          <p:spPr>
            <a:xfrm>
              <a:off x="1423220" y="5624464"/>
              <a:ext cx="257175" cy="257175"/>
            </a:xfrm>
            <a:custGeom>
              <a:avLst/>
              <a:gdLst>
                <a:gd name="connsiteX0" fmla="*/ 0 w 257175"/>
                <a:gd name="connsiteY0" fmla="*/ 163664 h 257175"/>
                <a:gd name="connsiteX1" fmla="*/ 163664 w 257175"/>
                <a:gd name="connsiteY1" fmla="*/ 0 h 257175"/>
                <a:gd name="connsiteX2" fmla="*/ 261323 w 257175"/>
                <a:gd name="connsiteY2" fmla="*/ 97659 h 257175"/>
                <a:gd name="connsiteX3" fmla="*/ 97659 w 257175"/>
                <a:gd name="connsiteY3" fmla="*/ 261323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" h="257175">
                  <a:moveTo>
                    <a:pt x="0" y="163664"/>
                  </a:moveTo>
                  <a:lnTo>
                    <a:pt x="163664" y="0"/>
                  </a:lnTo>
                  <a:lnTo>
                    <a:pt x="261323" y="97659"/>
                  </a:lnTo>
                  <a:lnTo>
                    <a:pt x="97659" y="261323"/>
                  </a:lnTo>
                  <a:close/>
                </a:path>
              </a:pathLst>
            </a:custGeom>
            <a:noFill/>
            <a:ln w="23813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rtl="0"/>
              <a:endParaRPr lang="ru-RU" sz="1100"/>
            </a:p>
          </p:txBody>
        </p:sp>
        <p:sp>
          <p:nvSpPr>
            <p:cNvPr id="45" name="Полилиния: фигура 47">
              <a:extLst>
                <a:ext uri="{FF2B5EF4-FFF2-40B4-BE49-F238E27FC236}">
                  <a16:creationId xmlns:a16="http://schemas.microsoft.com/office/drawing/2014/main" xmlns="" id="{82F5782C-5E0E-47EA-861C-88990A8D95DF}"/>
                </a:ext>
              </a:extLst>
            </p:cNvPr>
            <p:cNvSpPr/>
            <p:nvPr/>
          </p:nvSpPr>
          <p:spPr>
            <a:xfrm>
              <a:off x="1491815" y="5800385"/>
              <a:ext cx="9525" cy="9525"/>
            </a:xfrm>
            <a:custGeom>
              <a:avLst/>
              <a:gdLst>
                <a:gd name="connsiteX0" fmla="*/ 0 w 9525"/>
                <a:gd name="connsiteY0" fmla="*/ 0 h 9525"/>
                <a:gd name="connsiteX1" fmla="*/ 17145 w 9525"/>
                <a:gd name="connsiteY1" fmla="*/ 18098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25" h="9525">
                  <a:moveTo>
                    <a:pt x="0" y="0"/>
                  </a:moveTo>
                  <a:lnTo>
                    <a:pt x="17145" y="18098"/>
                  </a:lnTo>
                </a:path>
              </a:pathLst>
            </a:custGeom>
            <a:ln w="23813" cap="flat">
              <a:solidFill>
                <a:schemeClr val="bg1"/>
              </a:solidFill>
              <a:prstDash val="solid"/>
              <a:round/>
            </a:ln>
          </p:spPr>
          <p:txBody>
            <a:bodyPr rtlCol="0" anchor="ctr"/>
            <a:lstStyle/>
            <a:p>
              <a:pPr rtl="0"/>
              <a:endParaRPr lang="ru-RU" sz="1100"/>
            </a:p>
          </p:txBody>
        </p:sp>
        <p:sp>
          <p:nvSpPr>
            <p:cNvPr id="46" name="Полилиния: фигура 48">
              <a:extLst>
                <a:ext uri="{FF2B5EF4-FFF2-40B4-BE49-F238E27FC236}">
                  <a16:creationId xmlns:a16="http://schemas.microsoft.com/office/drawing/2014/main" xmlns="" id="{0ACDDF69-03CD-491C-A9E4-08E5726C5BD3}"/>
                </a:ext>
              </a:extLst>
            </p:cNvPr>
            <p:cNvSpPr/>
            <p:nvPr/>
          </p:nvSpPr>
          <p:spPr>
            <a:xfrm>
              <a:off x="1334697" y="5606075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100"/>
            </a:p>
          </p:txBody>
        </p:sp>
      </p:grpSp>
      <p:grpSp>
        <p:nvGrpSpPr>
          <p:cNvPr id="47" name="Группа 46" descr="Значок электронной почты">
            <a:extLst>
              <a:ext uri="{FF2B5EF4-FFF2-40B4-BE49-F238E27FC236}">
                <a16:creationId xmlns:a16="http://schemas.microsoft.com/office/drawing/2014/main" xmlns="" id="{F7F47E31-EB9A-4529-BE0F-A1213B79FE07}"/>
              </a:ext>
            </a:extLst>
          </p:cNvPr>
          <p:cNvGrpSpPr/>
          <p:nvPr/>
        </p:nvGrpSpPr>
        <p:grpSpPr>
          <a:xfrm>
            <a:off x="3102139" y="5201327"/>
            <a:ext cx="297521" cy="297521"/>
            <a:chOff x="1334697" y="5102537"/>
            <a:chExt cx="360000" cy="360000"/>
          </a:xfrm>
        </p:grpSpPr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xmlns="" id="{299C0ACA-AA85-4505-A8DF-0275634D7832}"/>
                </a:ext>
              </a:extLst>
            </p:cNvPr>
            <p:cNvGrpSpPr/>
            <p:nvPr/>
          </p:nvGrpSpPr>
          <p:grpSpPr>
            <a:xfrm>
              <a:off x="1413695" y="5129259"/>
              <a:ext cx="257175" cy="257175"/>
              <a:chOff x="1423220" y="5138784"/>
              <a:chExt cx="257175" cy="257175"/>
            </a:xfrm>
          </p:grpSpPr>
          <p:sp>
            <p:nvSpPr>
              <p:cNvPr id="50" name="Полилиния: Фигура 52">
                <a:extLst>
                  <a:ext uri="{FF2B5EF4-FFF2-40B4-BE49-F238E27FC236}">
                    <a16:creationId xmlns:a16="http://schemas.microsoft.com/office/drawing/2014/main" xmlns="" id="{85AA236B-9A92-4808-B7BB-0AEF3FD2754B}"/>
                  </a:ext>
                </a:extLst>
              </p:cNvPr>
              <p:cNvSpPr/>
              <p:nvPr/>
            </p:nvSpPr>
            <p:spPr>
              <a:xfrm>
                <a:off x="1423220" y="5138784"/>
                <a:ext cx="257175" cy="257175"/>
              </a:xfrm>
              <a:custGeom>
                <a:avLst/>
                <a:gdLst>
                  <a:gd name="connsiteX0" fmla="*/ 0 w 257175"/>
                  <a:gd name="connsiteY0" fmla="*/ 163664 h 257175"/>
                  <a:gd name="connsiteX1" fmla="*/ 163664 w 257175"/>
                  <a:gd name="connsiteY1" fmla="*/ 0 h 257175"/>
                  <a:gd name="connsiteX2" fmla="*/ 261323 w 257175"/>
                  <a:gd name="connsiteY2" fmla="*/ 97659 h 257175"/>
                  <a:gd name="connsiteX3" fmla="*/ 97659 w 257175"/>
                  <a:gd name="connsiteY3" fmla="*/ 261323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175" h="257175">
                    <a:moveTo>
                      <a:pt x="0" y="163664"/>
                    </a:moveTo>
                    <a:lnTo>
                      <a:pt x="163664" y="0"/>
                    </a:lnTo>
                    <a:lnTo>
                      <a:pt x="261323" y="97659"/>
                    </a:lnTo>
                    <a:lnTo>
                      <a:pt x="97659" y="261323"/>
                    </a:lnTo>
                    <a:close/>
                  </a:path>
                </a:pathLst>
              </a:custGeom>
              <a:noFill/>
              <a:ln w="23813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rtl="0"/>
                <a:endParaRPr lang="ru-RU" sz="1100"/>
              </a:p>
            </p:txBody>
          </p:sp>
          <p:sp>
            <p:nvSpPr>
              <p:cNvPr id="51" name="Полилиния: фигура 53">
                <a:extLst>
                  <a:ext uri="{FF2B5EF4-FFF2-40B4-BE49-F238E27FC236}">
                    <a16:creationId xmlns:a16="http://schemas.microsoft.com/office/drawing/2014/main" xmlns="" id="{94E72230-A0A3-4A80-AD64-FE14B4AA1A95}"/>
                  </a:ext>
                </a:extLst>
              </p:cNvPr>
              <p:cNvSpPr/>
              <p:nvPr/>
            </p:nvSpPr>
            <p:spPr>
              <a:xfrm>
                <a:off x="1427045" y="5144212"/>
                <a:ext cx="161925" cy="161925"/>
              </a:xfrm>
              <a:custGeom>
                <a:avLst/>
                <a:gdLst>
                  <a:gd name="connsiteX0" fmla="*/ 0 w 161925"/>
                  <a:gd name="connsiteY0" fmla="*/ 162878 h 161925"/>
                  <a:gd name="connsiteX1" fmla="*/ 141923 w 161925"/>
                  <a:gd name="connsiteY1" fmla="*/ 135255 h 161925"/>
                  <a:gd name="connsiteX2" fmla="*/ 162878 w 161925"/>
                  <a:gd name="connsiteY2" fmla="*/ 0 h 16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925" h="161925">
                    <a:moveTo>
                      <a:pt x="0" y="162878"/>
                    </a:moveTo>
                    <a:lnTo>
                      <a:pt x="141923" y="135255"/>
                    </a:lnTo>
                    <a:lnTo>
                      <a:pt x="162878" y="0"/>
                    </a:lnTo>
                  </a:path>
                </a:pathLst>
              </a:custGeom>
              <a:noFill/>
              <a:ln w="23813" cap="flat">
                <a:solidFill>
                  <a:schemeClr val="bg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rtl="0"/>
                <a:endParaRPr lang="ru-RU" sz="1100"/>
              </a:p>
            </p:txBody>
          </p:sp>
        </p:grpSp>
        <p:sp>
          <p:nvSpPr>
            <p:cNvPr id="49" name="Полилиния: фигура 51">
              <a:extLst>
                <a:ext uri="{FF2B5EF4-FFF2-40B4-BE49-F238E27FC236}">
                  <a16:creationId xmlns:a16="http://schemas.microsoft.com/office/drawing/2014/main" xmlns="" id="{D01D119F-74E1-4482-B664-AAD0BB5B651F}"/>
                </a:ext>
              </a:extLst>
            </p:cNvPr>
            <p:cNvSpPr/>
            <p:nvPr/>
          </p:nvSpPr>
          <p:spPr>
            <a:xfrm>
              <a:off x="1334697" y="5102537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185104 w 360000"/>
                <a:gd name="connsiteY1" fmla="*/ 0 h 360000"/>
                <a:gd name="connsiteX2" fmla="*/ 185104 w 360000"/>
                <a:gd name="connsiteY2" fmla="*/ 172694 h 360000"/>
                <a:gd name="connsiteX3" fmla="*/ 360000 w 360000"/>
                <a:gd name="connsiteY3" fmla="*/ 172694 h 360000"/>
                <a:gd name="connsiteX4" fmla="*/ 360000 w 360000"/>
                <a:gd name="connsiteY4" fmla="*/ 360000 h 360000"/>
                <a:gd name="connsiteX5" fmla="*/ 0 w 360000"/>
                <a:gd name="connsiteY5" fmla="*/ 360000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6" fmla="*/ 276544 w 360000"/>
                <a:gd name="connsiteY6" fmla="*/ 264134 h 360000"/>
                <a:gd name="connsiteX0" fmla="*/ 185104 w 360000"/>
                <a:gd name="connsiteY0" fmla="*/ 172694 h 360000"/>
                <a:gd name="connsiteX1" fmla="*/ 360000 w 360000"/>
                <a:gd name="connsiteY1" fmla="*/ 172694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185104 w 360000"/>
                <a:gd name="connsiteY5" fmla="*/ 0 h 360000"/>
                <a:gd name="connsiteX0" fmla="*/ 360000 w 360000"/>
                <a:gd name="connsiteY0" fmla="*/ 172694 h 360000"/>
                <a:gd name="connsiteX1" fmla="*/ 360000 w 360000"/>
                <a:gd name="connsiteY1" fmla="*/ 360000 h 360000"/>
                <a:gd name="connsiteX2" fmla="*/ 0 w 360000"/>
                <a:gd name="connsiteY2" fmla="*/ 360000 h 360000"/>
                <a:gd name="connsiteX3" fmla="*/ 0 w 360000"/>
                <a:gd name="connsiteY3" fmla="*/ 0 h 360000"/>
                <a:gd name="connsiteX4" fmla="*/ 185104 w 360000"/>
                <a:gd name="connsiteY4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" h="360000">
                  <a:moveTo>
                    <a:pt x="360000" y="172694"/>
                  </a:move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185104" y="0"/>
                  </a:lnTo>
                </a:path>
              </a:pathLst>
            </a:custGeom>
            <a:no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100"/>
            </a:p>
          </p:txBody>
        </p:sp>
      </p:grpSp>
      <p:grpSp>
        <p:nvGrpSpPr>
          <p:cNvPr id="52" name="Группа 51" descr="Значок человека">
            <a:extLst>
              <a:ext uri="{FF2B5EF4-FFF2-40B4-BE49-F238E27FC236}">
                <a16:creationId xmlns:a16="http://schemas.microsoft.com/office/drawing/2014/main" xmlns="" id="{9E1A2D9D-4A3F-4720-9A14-FFD74FC5C7A2}"/>
              </a:ext>
            </a:extLst>
          </p:cNvPr>
          <p:cNvGrpSpPr/>
          <p:nvPr/>
        </p:nvGrpSpPr>
        <p:grpSpPr>
          <a:xfrm>
            <a:off x="3102138" y="4752803"/>
            <a:ext cx="297521" cy="297521"/>
            <a:chOff x="1334697" y="4580661"/>
            <a:chExt cx="360000" cy="360000"/>
          </a:xfrm>
          <a:noFill/>
        </p:grpSpPr>
        <p:grpSp>
          <p:nvGrpSpPr>
            <p:cNvPr id="53" name="Группа 52">
              <a:extLst>
                <a:ext uri="{FF2B5EF4-FFF2-40B4-BE49-F238E27FC236}">
                  <a16:creationId xmlns:a16="http://schemas.microsoft.com/office/drawing/2014/main" xmlns="" id="{FBC59C07-FDEC-40D0-BE4E-E1FAC0DEBC4A}"/>
                </a:ext>
              </a:extLst>
            </p:cNvPr>
            <p:cNvGrpSpPr/>
            <p:nvPr/>
          </p:nvGrpSpPr>
          <p:grpSpPr>
            <a:xfrm>
              <a:off x="1421012" y="4633770"/>
              <a:ext cx="180975" cy="231458"/>
              <a:chOff x="1443237" y="4633770"/>
              <a:chExt cx="180975" cy="231458"/>
            </a:xfrm>
            <a:grpFill/>
          </p:grpSpPr>
          <p:sp>
            <p:nvSpPr>
              <p:cNvPr id="55" name="Полилиния: Фигура 57">
                <a:extLst>
                  <a:ext uri="{FF2B5EF4-FFF2-40B4-BE49-F238E27FC236}">
                    <a16:creationId xmlns:a16="http://schemas.microsoft.com/office/drawing/2014/main" xmlns="" id="{15EC7012-98A7-4A94-8CC9-0EC3408A6BC4}"/>
                  </a:ext>
                </a:extLst>
              </p:cNvPr>
              <p:cNvSpPr/>
              <p:nvPr/>
            </p:nvSpPr>
            <p:spPr>
              <a:xfrm>
                <a:off x="1478479" y="4633770"/>
                <a:ext cx="114300" cy="114300"/>
              </a:xfrm>
              <a:custGeom>
                <a:avLst/>
                <a:gdLst>
                  <a:gd name="connsiteX0" fmla="*/ 118110 w 114300"/>
                  <a:gd name="connsiteY0" fmla="*/ 59055 h 114300"/>
                  <a:gd name="connsiteX1" fmla="*/ 59055 w 114300"/>
                  <a:gd name="connsiteY1" fmla="*/ 118110 h 114300"/>
                  <a:gd name="connsiteX2" fmla="*/ 0 w 114300"/>
                  <a:gd name="connsiteY2" fmla="*/ 59055 h 114300"/>
                  <a:gd name="connsiteX3" fmla="*/ 59055 w 114300"/>
                  <a:gd name="connsiteY3" fmla="*/ 0 h 114300"/>
                  <a:gd name="connsiteX4" fmla="*/ 118110 w 114300"/>
                  <a:gd name="connsiteY4" fmla="*/ 59055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8110" y="59055"/>
                    </a:moveTo>
                    <a:cubicBezTo>
                      <a:pt x="118110" y="91440"/>
                      <a:pt x="91440" y="118110"/>
                      <a:pt x="59055" y="118110"/>
                    </a:cubicBezTo>
                    <a:cubicBezTo>
                      <a:pt x="26670" y="118110"/>
                      <a:pt x="0" y="91440"/>
                      <a:pt x="0" y="59055"/>
                    </a:cubicBezTo>
                    <a:cubicBezTo>
                      <a:pt x="0" y="26670"/>
                      <a:pt x="26670" y="0"/>
                      <a:pt x="59055" y="0"/>
                    </a:cubicBezTo>
                    <a:cubicBezTo>
                      <a:pt x="91440" y="0"/>
                      <a:pt x="118110" y="25718"/>
                      <a:pt x="118110" y="59055"/>
                    </a:cubicBezTo>
                    <a:close/>
                  </a:path>
                </a:pathLst>
              </a:custGeom>
              <a:grpFill/>
              <a:ln w="23813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100"/>
              </a:p>
            </p:txBody>
          </p:sp>
          <p:sp>
            <p:nvSpPr>
              <p:cNvPr id="56" name="Полилиния: фигура 58">
                <a:extLst>
                  <a:ext uri="{FF2B5EF4-FFF2-40B4-BE49-F238E27FC236}">
                    <a16:creationId xmlns:a16="http://schemas.microsoft.com/office/drawing/2014/main" xmlns="" id="{E519FE88-ED74-4D46-86D2-F2530BE46026}"/>
                  </a:ext>
                </a:extLst>
              </p:cNvPr>
              <p:cNvSpPr/>
              <p:nvPr/>
            </p:nvSpPr>
            <p:spPr>
              <a:xfrm>
                <a:off x="1443237" y="4798553"/>
                <a:ext cx="180975" cy="66675"/>
              </a:xfrm>
              <a:custGeom>
                <a:avLst/>
                <a:gdLst>
                  <a:gd name="connsiteX0" fmla="*/ 0 w 180975"/>
                  <a:gd name="connsiteY0" fmla="*/ 72390 h 66675"/>
                  <a:gd name="connsiteX1" fmla="*/ 94298 w 180975"/>
                  <a:gd name="connsiteY1" fmla="*/ 0 h 66675"/>
                  <a:gd name="connsiteX2" fmla="*/ 188595 w 180975"/>
                  <a:gd name="connsiteY2" fmla="*/ 72390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975" h="66675">
                    <a:moveTo>
                      <a:pt x="0" y="72390"/>
                    </a:moveTo>
                    <a:cubicBezTo>
                      <a:pt x="0" y="20955"/>
                      <a:pt x="41910" y="0"/>
                      <a:pt x="94298" y="0"/>
                    </a:cubicBezTo>
                    <a:cubicBezTo>
                      <a:pt x="146685" y="0"/>
                      <a:pt x="188595" y="20955"/>
                      <a:pt x="188595" y="72390"/>
                    </a:cubicBezTo>
                  </a:path>
                </a:pathLst>
              </a:custGeom>
              <a:grpFill/>
              <a:ln w="23813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rtl="0"/>
                <a:endParaRPr lang="ru-RU" sz="1100"/>
              </a:p>
            </p:txBody>
          </p:sp>
        </p:grpSp>
        <p:sp>
          <p:nvSpPr>
            <p:cNvPr id="54" name="Полилиния: фигура 56">
              <a:extLst>
                <a:ext uri="{FF2B5EF4-FFF2-40B4-BE49-F238E27FC236}">
                  <a16:creationId xmlns:a16="http://schemas.microsoft.com/office/drawing/2014/main" xmlns="" id="{03AF6D1D-DE4A-460B-A540-E7DACF1F333F}"/>
                </a:ext>
              </a:extLst>
            </p:cNvPr>
            <p:cNvSpPr/>
            <p:nvPr/>
          </p:nvSpPr>
          <p:spPr>
            <a:xfrm>
              <a:off x="1334697" y="4580661"/>
              <a:ext cx="360000" cy="360000"/>
            </a:xfrm>
            <a:custGeom>
              <a:avLst/>
              <a:gdLst>
                <a:gd name="connsiteX0" fmla="*/ 0 w 360000"/>
                <a:gd name="connsiteY0" fmla="*/ 0 h 360000"/>
                <a:gd name="connsiteX1" fmla="*/ 83322 w 360000"/>
                <a:gd name="connsiteY1" fmla="*/ 0 h 360000"/>
                <a:gd name="connsiteX2" fmla="*/ 83322 w 360000"/>
                <a:gd name="connsiteY2" fmla="*/ 68850 h 360000"/>
                <a:gd name="connsiteX3" fmla="*/ 276679 w 360000"/>
                <a:gd name="connsiteY3" fmla="*/ 68850 h 360000"/>
                <a:gd name="connsiteX4" fmla="*/ 276679 w 360000"/>
                <a:gd name="connsiteY4" fmla="*/ 0 h 360000"/>
                <a:gd name="connsiteX5" fmla="*/ 360000 w 360000"/>
                <a:gd name="connsiteY5" fmla="*/ 0 h 360000"/>
                <a:gd name="connsiteX6" fmla="*/ 360000 w 360000"/>
                <a:gd name="connsiteY6" fmla="*/ 360000 h 360000"/>
                <a:gd name="connsiteX7" fmla="*/ 0 w 360000"/>
                <a:gd name="connsiteY7" fmla="*/ 360000 h 360000"/>
                <a:gd name="connsiteX0" fmla="*/ 276679 w 368119"/>
                <a:gd name="connsiteY0" fmla="*/ 68850 h 360000"/>
                <a:gd name="connsiteX1" fmla="*/ 276679 w 368119"/>
                <a:gd name="connsiteY1" fmla="*/ 0 h 360000"/>
                <a:gd name="connsiteX2" fmla="*/ 360000 w 368119"/>
                <a:gd name="connsiteY2" fmla="*/ 0 h 360000"/>
                <a:gd name="connsiteX3" fmla="*/ 360000 w 368119"/>
                <a:gd name="connsiteY3" fmla="*/ 360000 h 360000"/>
                <a:gd name="connsiteX4" fmla="*/ 0 w 368119"/>
                <a:gd name="connsiteY4" fmla="*/ 360000 h 360000"/>
                <a:gd name="connsiteX5" fmla="*/ 0 w 368119"/>
                <a:gd name="connsiteY5" fmla="*/ 0 h 360000"/>
                <a:gd name="connsiteX6" fmla="*/ 83322 w 368119"/>
                <a:gd name="connsiteY6" fmla="*/ 0 h 360000"/>
                <a:gd name="connsiteX7" fmla="*/ 83322 w 368119"/>
                <a:gd name="connsiteY7" fmla="*/ 68850 h 360000"/>
                <a:gd name="connsiteX8" fmla="*/ 368119 w 368119"/>
                <a:gd name="connsiteY8" fmla="*/ 16029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7" fmla="*/ 83322 w 360000"/>
                <a:gd name="connsiteY7" fmla="*/ 68850 h 360000"/>
                <a:gd name="connsiteX0" fmla="*/ 276679 w 360000"/>
                <a:gd name="connsiteY0" fmla="*/ 68850 h 360000"/>
                <a:gd name="connsiteX1" fmla="*/ 276679 w 360000"/>
                <a:gd name="connsiteY1" fmla="*/ 0 h 360000"/>
                <a:gd name="connsiteX2" fmla="*/ 360000 w 360000"/>
                <a:gd name="connsiteY2" fmla="*/ 0 h 360000"/>
                <a:gd name="connsiteX3" fmla="*/ 360000 w 360000"/>
                <a:gd name="connsiteY3" fmla="*/ 360000 h 360000"/>
                <a:gd name="connsiteX4" fmla="*/ 0 w 360000"/>
                <a:gd name="connsiteY4" fmla="*/ 360000 h 360000"/>
                <a:gd name="connsiteX5" fmla="*/ 0 w 360000"/>
                <a:gd name="connsiteY5" fmla="*/ 0 h 360000"/>
                <a:gd name="connsiteX6" fmla="*/ 83322 w 360000"/>
                <a:gd name="connsiteY6" fmla="*/ 0 h 360000"/>
                <a:gd name="connsiteX0" fmla="*/ 276679 w 360000"/>
                <a:gd name="connsiteY0" fmla="*/ 0 h 360000"/>
                <a:gd name="connsiteX1" fmla="*/ 360000 w 360000"/>
                <a:gd name="connsiteY1" fmla="*/ 0 h 360000"/>
                <a:gd name="connsiteX2" fmla="*/ 360000 w 360000"/>
                <a:gd name="connsiteY2" fmla="*/ 360000 h 360000"/>
                <a:gd name="connsiteX3" fmla="*/ 0 w 360000"/>
                <a:gd name="connsiteY3" fmla="*/ 360000 h 360000"/>
                <a:gd name="connsiteX4" fmla="*/ 0 w 360000"/>
                <a:gd name="connsiteY4" fmla="*/ 0 h 360000"/>
                <a:gd name="connsiteX5" fmla="*/ 83322 w 360000"/>
                <a:gd name="connsiteY5" fmla="*/ 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0000" h="360000">
                  <a:moveTo>
                    <a:pt x="276679" y="0"/>
                  </a:moveTo>
                  <a:lnTo>
                    <a:pt x="360000" y="0"/>
                  </a:lnTo>
                  <a:lnTo>
                    <a:pt x="360000" y="360000"/>
                  </a:lnTo>
                  <a:lnTo>
                    <a:pt x="0" y="360000"/>
                  </a:lnTo>
                  <a:lnTo>
                    <a:pt x="0" y="0"/>
                  </a:lnTo>
                  <a:lnTo>
                    <a:pt x="83322" y="0"/>
                  </a:lnTo>
                </a:path>
              </a:pathLst>
            </a:custGeom>
            <a:grpFill/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100"/>
            </a:p>
          </p:txBody>
        </p:sp>
      </p:grpSp>
    </p:spTree>
    <p:extLst>
      <p:ext uri="{BB962C8B-B14F-4D97-AF65-F5344CB8AC3E}">
        <p14:creationId xmlns:p14="http://schemas.microsoft.com/office/powerpoint/2010/main" xmlns="" val="40205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3777" y="277793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81965" y="170323"/>
            <a:ext cx="11320040" cy="789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000" b="1" i="1" u="sng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НОРМАТИВНО-ПРАВОВЫЕ АКТЫ:</a:t>
            </a:r>
            <a:endParaRPr lang="ru-RU" sz="3000" dirty="0" smtClean="0">
              <a:solidFill>
                <a:srgbClr val="FF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4680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Федеральный закон от 21 ноября 2011 года № 323-ФЗ «Об основах охраны здоровья граждан в Российской Федерации».</a:t>
            </a: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Данный 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едеральный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регулирует отношения,            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возникающие в сфере охраны здоровья граждан в Российской Федерации (основной, общий). Определяет: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правовые, организационные и экономические основы охраны здоровья граждан;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права и обязанности человека и гражданина, отдельных групп населения в сфере охраны здоровья, гарантии реализации этих прав;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3) полномочия и ответственность органов государственной власти Российской Федерации, органов государственной власти субъектов Российской Федерации и органов местного самоуправления в сфере охраны здоровья;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4) права и обязанности медицинских организаций, иных организаций, индивидуальных предпринимателей при осуществлении деятельности в сфере охраны здоровья;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5) права и обязанности медицинских работников и фармацевтических работников.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468000" algn="just">
              <a:lnSpc>
                <a:spcPct val="115000"/>
              </a:lnSpc>
              <a:spcAft>
                <a:spcPts val="0"/>
              </a:spcAft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11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978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Часть 3.1. статьи 13.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смерти гражданина допускается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разглашение сведений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составляющих врачебную тайну,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супругу (супруге), близким родственникам (детям, родителям, усыновленным, усыновителям, родным братьям и родным сестрам, внукам, дедушкам, бабушкам)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либо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иным лицам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указанным гражданином или его законным представителем в письменном согласии на разглашение сведений, составляющих врачебную тайну, или информированном добровольном согласии на медицинское вмешательство, по их запросу, 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гражданин или его законный представитель не запретил разглашение сведений, составляющих врачебную тайну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изменения вступили в силу со 02 июля 2021 года)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rhipov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2877" y="4988689"/>
            <a:ext cx="7755037" cy="1504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0582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Закон РФ от 02 июля 1992 года № 3185-I </a:t>
            </a:r>
          </a:p>
          <a:p>
            <a:pPr algn="ctr">
              <a:spcAft>
                <a:spcPts val="1000"/>
              </a:spcAft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«О психиатрической помощи </a:t>
            </a:r>
          </a:p>
          <a:p>
            <a:pPr algn="ctr">
              <a:spcAft>
                <a:spcPts val="1000"/>
              </a:spcAft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 гарантиях прав граждан при ее оказании»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10 января 2022 года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статья 13 дополнена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статьей 13.1. «Госпитализация лица, страдающего психическим расстройством, содержащегося под стражей, в медицинскую организацию, оказывающую психиатрическую помощь в стационарных условиях»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202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 сентября 2022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УТРАТИЛИ  СИЛУ:</a:t>
            </a:r>
          </a:p>
          <a:p>
            <a:pPr algn="ctr"/>
            <a:endParaRPr lang="ru-RU" sz="2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23 сентября 2002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695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прохождении обязательного психиатрического освидетельствования работниками, осуществляющими отдельные виды деятельности, в том числе деятельность, связанную с источниками повышенной опасности (с влиянием вредных веществ и неблагоприятных производственных факторов), а также работающими в условиях повышенной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опасности»;</a:t>
            </a:r>
          </a:p>
          <a:p>
            <a:pPr algn="ctr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Постановление Совета Министров - Правительства РФ от 28 апреля 1993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377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реализации Закона Российской Федерации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психиатрической помощи и гарантиях прав граждан при ее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оказании»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2648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 01 марта 2022 года в статью 220 Трудового кодекса РФ «Медицинские осмотры некоторых категорий работников» внесены следующие изменения: </a:t>
            </a:r>
          </a:p>
          <a:p>
            <a:pPr algn="ctr">
              <a:spcAft>
                <a:spcPts val="1000"/>
              </a:spcAft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«Работники, осуществляющие отдельные виды деятельности, проходят обязательное психиатрическое освидетельствование.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Порядок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прохождения такого освидетельствования, его периодичность,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также 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виды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деятельности, при осуществлении которых проводится психиатрическое освидетельствование,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здравоохранения».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150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20 мая 2022 года № 342н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«Об утверждении порядка прохождения обязательного психиатрического освидетельствования работниками, осуществляющими отдельные виды деятельности, его периодичности, а также видов деятельности, при осуществлении которых проводится психиатрическое освидетельствование»</a:t>
            </a:r>
          </a:p>
          <a:p>
            <a:pPr algn="ctr">
              <a:spcAft>
                <a:spcPts val="1000"/>
              </a:spcAft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Вступил в силу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 с 01 сентября 2022 г.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действует до 01 сентября 2028 г.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0632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28 января 2021 г. № 29н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«Об утверждении Порядка 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Российской Федерации,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Действует с 01 апреля 2021 года и до 01 апреля 2027 года</a:t>
            </a:r>
            <a:b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9074554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" y="0"/>
            <a:ext cx="9780610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0498238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" y="0"/>
            <a:ext cx="11262169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1968223" cy="6858000"/>
          </a:xfrm>
          <a:prstGeom prst="rect">
            <a:avLst/>
          </a:prstGeom>
          <a:solidFill>
            <a:srgbClr val="15D5D1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4996"/>
            <a:ext cx="11644132" cy="1204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Распоряжением Правительства РФ от 05 декабря 2022 года № 3759-р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утвержден 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перечень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медицинских психиатрических противопоказаний для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осуществления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отдельных видов профессиональной деятельности и деятельности, связанной с источником повышенной опасности.</a:t>
            </a:r>
          </a:p>
          <a:p>
            <a:r>
              <a:rPr lang="ru-RU" sz="3200" dirty="0" smtClean="0"/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Органические, включая                                                            Расстройства настроения  F30 - F39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симптоматические,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психические расстройства                           Невротические, связанные со стрессом 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F00 - F09                                                      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соматоформные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расстройства F40 - F48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Шизофрения,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шизотипические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Умственная отсталость F70 - F79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бредовые расстройства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F20 - F29                                                                 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Общие расстройства психологического развития F 84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Расстройства личности и поведения в зрелом возрасте F60 - F69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990</Words>
  <Application>Microsoft Office PowerPoint</Application>
  <PresentationFormat>Произвольный</PresentationFormat>
  <Paragraphs>252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arhipova</cp:lastModifiedBy>
  <cp:revision>282</cp:revision>
  <dcterms:created xsi:type="dcterms:W3CDTF">2023-04-12T07:01:53Z</dcterms:created>
  <dcterms:modified xsi:type="dcterms:W3CDTF">2023-04-20T12:42:22Z</dcterms:modified>
</cp:coreProperties>
</file>